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7" r:id="rId5"/>
    <p:sldMasterId id="2147483700" r:id="rId6"/>
    <p:sldMasterId id="2147483712" r:id="rId7"/>
    <p:sldMasterId id="2147483727" r:id="rId8"/>
  </p:sldMasterIdLst>
  <p:notesMasterIdLst>
    <p:notesMasterId r:id="rId72"/>
  </p:notesMasterIdLst>
  <p:sldIdLst>
    <p:sldId id="272" r:id="rId9"/>
    <p:sldId id="463" r:id="rId10"/>
    <p:sldId id="466" r:id="rId11"/>
    <p:sldId id="456" r:id="rId12"/>
    <p:sldId id="457" r:id="rId13"/>
    <p:sldId id="459" r:id="rId14"/>
    <p:sldId id="461" r:id="rId15"/>
    <p:sldId id="467" r:id="rId16"/>
    <p:sldId id="468" r:id="rId17"/>
    <p:sldId id="464" r:id="rId18"/>
    <p:sldId id="469" r:id="rId19"/>
    <p:sldId id="470" r:id="rId20"/>
    <p:sldId id="465" r:id="rId21"/>
    <p:sldId id="471" r:id="rId22"/>
    <p:sldId id="472" r:id="rId23"/>
    <p:sldId id="473" r:id="rId24"/>
    <p:sldId id="474" r:id="rId25"/>
    <p:sldId id="475" r:id="rId26"/>
    <p:sldId id="476" r:id="rId27"/>
    <p:sldId id="477" r:id="rId28"/>
    <p:sldId id="478" r:id="rId29"/>
    <p:sldId id="479" r:id="rId30"/>
    <p:sldId id="480" r:id="rId31"/>
    <p:sldId id="481" r:id="rId32"/>
    <p:sldId id="482" r:id="rId33"/>
    <p:sldId id="483" r:id="rId34"/>
    <p:sldId id="486" r:id="rId35"/>
    <p:sldId id="485" r:id="rId36"/>
    <p:sldId id="487" r:id="rId37"/>
    <p:sldId id="488" r:id="rId38"/>
    <p:sldId id="489" r:id="rId39"/>
    <p:sldId id="490" r:id="rId40"/>
    <p:sldId id="492" r:id="rId41"/>
    <p:sldId id="491" r:id="rId42"/>
    <p:sldId id="493" r:id="rId43"/>
    <p:sldId id="494" r:id="rId44"/>
    <p:sldId id="497" r:id="rId45"/>
    <p:sldId id="495" r:id="rId46"/>
    <p:sldId id="496" r:id="rId47"/>
    <p:sldId id="498" r:id="rId48"/>
    <p:sldId id="499" r:id="rId49"/>
    <p:sldId id="500" r:id="rId50"/>
    <p:sldId id="501" r:id="rId51"/>
    <p:sldId id="502" r:id="rId52"/>
    <p:sldId id="508" r:id="rId53"/>
    <p:sldId id="505" r:id="rId54"/>
    <p:sldId id="504" r:id="rId55"/>
    <p:sldId id="506" r:id="rId56"/>
    <p:sldId id="511" r:id="rId57"/>
    <p:sldId id="510" r:id="rId58"/>
    <p:sldId id="512" r:id="rId59"/>
    <p:sldId id="513" r:id="rId60"/>
    <p:sldId id="514" r:id="rId61"/>
    <p:sldId id="515" r:id="rId62"/>
    <p:sldId id="516" r:id="rId63"/>
    <p:sldId id="509" r:id="rId64"/>
    <p:sldId id="517" r:id="rId65"/>
    <p:sldId id="518" r:id="rId66"/>
    <p:sldId id="519" r:id="rId67"/>
    <p:sldId id="520" r:id="rId68"/>
    <p:sldId id="522" r:id="rId69"/>
    <p:sldId id="521" r:id="rId70"/>
    <p:sldId id="442" r:id="rId71"/>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63" autoAdjust="0"/>
    <p:restoredTop sz="88078" autoAdjust="0"/>
  </p:normalViewPr>
  <p:slideViewPr>
    <p:cSldViewPr>
      <p:cViewPr>
        <p:scale>
          <a:sx n="100" d="100"/>
          <a:sy n="100" d="100"/>
        </p:scale>
        <p:origin x="-714" y="45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3144"/>
    </p:cViewPr>
  </p:sorterViewPr>
  <p:notesViewPr>
    <p:cSldViewPr>
      <p:cViewPr varScale="1">
        <p:scale>
          <a:sx n="55" d="100"/>
          <a:sy n="55" d="100"/>
        </p:scale>
        <p:origin x="-283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09396D1-EB01-4E7C-9744-E0F4010C5D48}" type="datetimeFigureOut">
              <a:rPr lang="en-US" smtClean="0"/>
              <a:t>4/14/2017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BF1CA94-83DD-4AA4-90E0-28202E4B9008}" type="slidenum">
              <a:rPr lang="en-US" smtClean="0"/>
              <a:t>‹#›</a:t>
            </a:fld>
            <a:endParaRPr lang="en-US" dirty="0"/>
          </a:p>
        </p:txBody>
      </p:sp>
    </p:spTree>
    <p:extLst>
      <p:ext uri="{BB962C8B-B14F-4D97-AF65-F5344CB8AC3E}">
        <p14:creationId xmlns:p14="http://schemas.microsoft.com/office/powerpoint/2010/main" val="2400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1</a:t>
            </a:fld>
            <a:endParaRPr lang="en-US" dirty="0"/>
          </a:p>
        </p:txBody>
      </p:sp>
    </p:spTree>
    <p:extLst>
      <p:ext uri="{BB962C8B-B14F-4D97-AF65-F5344CB8AC3E}">
        <p14:creationId xmlns:p14="http://schemas.microsoft.com/office/powerpoint/2010/main" val="396695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4</a:t>
            </a:fld>
            <a:endParaRPr lang="en-US" dirty="0"/>
          </a:p>
        </p:txBody>
      </p:sp>
    </p:spTree>
    <p:extLst>
      <p:ext uri="{BB962C8B-B14F-4D97-AF65-F5344CB8AC3E}">
        <p14:creationId xmlns:p14="http://schemas.microsoft.com/office/powerpoint/2010/main" val="373724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63</a:t>
            </a:fld>
            <a:endParaRPr lang="en-US" dirty="0"/>
          </a:p>
        </p:txBody>
      </p:sp>
    </p:spTree>
    <p:extLst>
      <p:ext uri="{BB962C8B-B14F-4D97-AF65-F5344CB8AC3E}">
        <p14:creationId xmlns:p14="http://schemas.microsoft.com/office/powerpoint/2010/main" val="1237829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45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152400" y="914400"/>
            <a:ext cx="89154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2"/>
          <p:cNvSpPr>
            <a:spLocks noGrp="1"/>
          </p:cNvSpPr>
          <p:nvPr>
            <p:ph type="body" sz="quarter" idx="12"/>
          </p:nvPr>
        </p:nvSpPr>
        <p:spPr>
          <a:xfrm>
            <a:off x="1524000" y="76200"/>
            <a:ext cx="7391400" cy="685800"/>
          </a:xfrm>
        </p:spPr>
        <p:txBody>
          <a:bodyPr anchor="ctr"/>
          <a:lstStyle>
            <a:lvl1pPr marL="39688" indent="0">
              <a:lnSpc>
                <a:spcPts val="2400"/>
              </a:lnSpc>
              <a:buNone/>
              <a:defRPr sz="2400" b="1">
                <a:solidFill>
                  <a:schemeClr val="bg1"/>
                </a:solidFill>
              </a:defRPr>
            </a:lvl1pPr>
          </a:lstStyle>
          <a:p>
            <a:pPr lvl="0"/>
            <a:r>
              <a:rPr lang="en-US" smtClean="0"/>
              <a:t>Click to edit Master text styles</a:t>
            </a:r>
          </a:p>
        </p:txBody>
      </p:sp>
      <p:sp>
        <p:nvSpPr>
          <p:cNvPr id="4" name="Text Box 7"/>
          <p:cNvSpPr txBox="1">
            <a:spLocks noGrp="1" noChangeArrowheads="1"/>
          </p:cNvSpPr>
          <p:nvPr>
            <p:ph type="sldNum" sz="quarter" idx="13"/>
          </p:nvPr>
        </p:nvSpPr>
        <p:spPr>
          <a:xfrm>
            <a:off x="8782050" y="6600825"/>
            <a:ext cx="244475" cy="241300"/>
          </a:xfrm>
          <a:prstGeom prst="rect">
            <a:avLst/>
          </a:prstGeom>
          <a:ln/>
        </p:spPr>
        <p:txBody>
          <a:bodyPr/>
          <a:lstStyle>
            <a:lvl1pPr>
              <a:defRPr/>
            </a:lvl1pPr>
          </a:lstStyle>
          <a:p>
            <a:fld id="{CAC45E69-03E5-4B69-A780-57024A6211F3}" type="slidenum">
              <a:rPr lang="en-US" smtClean="0"/>
              <a:t>‹#›</a:t>
            </a:fld>
            <a:endParaRPr lang="en-US" dirty="0"/>
          </a:p>
        </p:txBody>
      </p:sp>
    </p:spTree>
    <p:extLst>
      <p:ext uri="{BB962C8B-B14F-4D97-AF65-F5344CB8AC3E}">
        <p14:creationId xmlns:p14="http://schemas.microsoft.com/office/powerpoint/2010/main" val="3868639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dirty="0">
              <a:solidFill>
                <a:srgbClr val="63666A"/>
              </a:solidFill>
              <a:ea typeface="Geneva" charset="-128"/>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408696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0A329A4-2202-4D50-9CD4-77F3822C6F4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5237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7872B50-824F-4E24-853A-E68D1DE4EE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08600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067AEBA4-26B8-49C3-8170-D4A486ECB6C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3621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AD78CB6-71DF-4787-98A1-929C48CF258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78628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226A63F1-3462-45E5-A782-F0309C53BCA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1607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249E32C-1507-4702-8885-7398E7E5B90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88844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311EBB-2F63-4E98-B8A5-1EF32E997DC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69674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13FC332-1398-4F93-93D3-74D65D797E2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9457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750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B9FD02D-B348-4FC0-AF66-AFF62B9F854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630108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9DA2952-8A9A-48DC-BD91-894248D926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450033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dirty="0">
              <a:solidFill>
                <a:srgbClr val="63666A"/>
              </a:solidFill>
              <a:ea typeface="Geneva" charset="-128"/>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139687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0A329A4-2202-4D50-9CD4-77F3822C6F4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728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7872B50-824F-4E24-853A-E68D1DE4EE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57518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067AEBA4-26B8-49C3-8170-D4A486ECB6C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0127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AD78CB6-71DF-4787-98A1-929C48CF258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653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226A63F1-3462-45E5-A782-F0309C53BCA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016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249E32C-1507-4702-8885-7398E7E5B90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25537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311EBB-2F63-4E98-B8A5-1EF32E997DC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5889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290134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13FC332-1398-4F93-93D3-74D65D797E2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085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B9FD02D-B348-4FC0-AF66-AFF62B9F854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9442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9DA2952-8A9A-48DC-BD91-894248D926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8032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5295900"/>
            <a:ext cx="7772400" cy="704850"/>
          </a:xfrm>
        </p:spPr>
        <p:txBody>
          <a:bodyPr>
            <a:no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Autofit/>
          </a:bodyPr>
          <a:lstStyle>
            <a:lvl1pPr marL="0" indent="0" algn="l">
              <a:spcBef>
                <a:spcPts val="0"/>
              </a:spcBef>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01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 No Photo">
    <p:spTree>
      <p:nvGrpSpPr>
        <p:cNvPr id="1" name=""/>
        <p:cNvGrpSpPr/>
        <p:nvPr/>
      </p:nvGrpSpPr>
      <p:grpSpPr>
        <a:xfrm>
          <a:off x="0" y="0"/>
          <a:ext cx="0" cy="0"/>
          <a:chOff x="0" y="0"/>
          <a:chExt cx="0" cy="0"/>
        </a:xfrm>
      </p:grpSpPr>
      <p:sp>
        <p:nvSpPr>
          <p:cNvPr id="6" name="Rectangle 10"/>
          <p:cNvSpPr>
            <a:spLocks noChangeArrowheads="1"/>
          </p:cNvSpPr>
          <p:nvPr userDrawn="1"/>
        </p:nvSpPr>
        <p:spPr bwMode="auto">
          <a:xfrm>
            <a:off x="0" y="1230314"/>
            <a:ext cx="9144000" cy="3778250"/>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sp>
        <p:nvSpPr>
          <p:cNvPr id="2" name="Title 1"/>
          <p:cNvSpPr>
            <a:spLocks noGrp="1"/>
          </p:cNvSpPr>
          <p:nvPr>
            <p:ph type="ctrTitle"/>
          </p:nvPr>
        </p:nvSpPr>
        <p:spPr>
          <a:xfrm>
            <a:off x="1016000" y="2414589"/>
            <a:ext cx="7772400" cy="704850"/>
          </a:xfrm>
        </p:spPr>
        <p:txBody>
          <a:bodyPr>
            <a:noAutofit/>
          </a:bodyPr>
          <a:lstStyle>
            <a:lvl1pPr algn="l">
              <a:defRPr sz="2000" b="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16000" y="3201989"/>
            <a:ext cx="7772400" cy="546100"/>
          </a:xfrm>
        </p:spPr>
        <p:txBody>
          <a:bodyPr>
            <a:no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22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1143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120"/>
            <a:ext cx="4023360" cy="53063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960120"/>
            <a:ext cx="4023360" cy="53063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48624"/>
            <a:ext cx="8229600" cy="61264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36433834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3376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48624"/>
            <a:ext cx="8229600" cy="612648"/>
          </a:xfrm>
          <a:prstGeom prst="rect">
            <a:avLst/>
          </a:prstGeom>
        </p:spPr>
        <p:txBody>
          <a:bodyPr vert="horz" lIns="0" tIns="0" rIns="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6070332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2347415" y="2468880"/>
            <a:ext cx="6400800" cy="1143000"/>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347415" y="5266944"/>
            <a:ext cx="6400800" cy="1371600"/>
          </a:xfrm>
        </p:spPr>
        <p:txBody>
          <a:bodyPr>
            <a:no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95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2562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6" y="2468880"/>
            <a:ext cx="6400800" cy="1143000"/>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2347416" y="5270500"/>
            <a:ext cx="6400800" cy="1371600"/>
          </a:xfrm>
        </p:spPr>
        <p:txBody>
          <a:bodyPr>
            <a:no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1001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3 with Phot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20763" y="5270500"/>
            <a:ext cx="7727453" cy="1371600"/>
          </a:xfrm>
        </p:spPr>
        <p:txBody>
          <a:bodyPr>
            <a:no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20763" y="3702050"/>
            <a:ext cx="7727453" cy="1143000"/>
          </a:xfrm>
        </p:spPr>
        <p:txBody>
          <a:bodyPr anchor="b" anchorCtr="0">
            <a:noAutofit/>
          </a:bodyPr>
          <a:lstStyle>
            <a:lvl1pPr algn="l">
              <a:defRPr sz="2000" b="0">
                <a:solidFill>
                  <a:schemeClr val="tx1"/>
                </a:solidFill>
                <a:effectLst>
                  <a:outerShdw blurRad="76200" dist="25400" dir="5400000" algn="t" rotWithShape="0">
                    <a:prstClr val="black">
                      <a:alpha val="30000"/>
                    </a:prstClr>
                  </a:outerShdw>
                </a:effectLst>
              </a:defRPr>
            </a:lvl1pPr>
          </a:lstStyle>
          <a:p>
            <a:r>
              <a:rPr lang="en-US" dirty="0" smtClean="0"/>
              <a:t>Click to edit Master title style</a:t>
            </a:r>
            <a:endParaRPr lang="en-US" dirty="0"/>
          </a:p>
        </p:txBody>
      </p:sp>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56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029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495800"/>
          </a:xfrm>
          <a:prstGeom prst="rect">
            <a:avLst/>
          </a:prstGeom>
          <a:noFill/>
          <a:ln>
            <a:noFill/>
          </a:ln>
        </p:spPr>
        <p:txBody>
          <a:bodyPr/>
          <a:lstStyle>
            <a:lvl1pPr>
              <a:defRPr sz="1800">
                <a:solidFill>
                  <a:schemeClr val="tx1"/>
                </a:solidFill>
                <a:latin typeface="Calibri"/>
                <a:cs typeface="Calibri"/>
              </a:defRPr>
            </a:lvl1pPr>
            <a:lvl2pPr>
              <a:defRPr>
                <a:solidFill>
                  <a:schemeClr val="tx1"/>
                </a:solidFill>
                <a:latin typeface="Calibri"/>
                <a:cs typeface="Calibri"/>
              </a:defRPr>
            </a:lvl2pPr>
            <a:lvl3pPr>
              <a:buSzPct val="100000"/>
              <a:buFont typeface="Arial" pitchFamily="34" charset="0"/>
              <a:buChar char="–"/>
              <a:defRPr>
                <a:solidFill>
                  <a:schemeClr val="tx1"/>
                </a:solidFill>
                <a:latin typeface="Calibri"/>
                <a:cs typeface="Calibri"/>
              </a:defRPr>
            </a:lvl3pPr>
            <a:lvl4pPr>
              <a:buFont typeface="Arial" pitchFamily="34" charset="0"/>
              <a:buChar char="–"/>
              <a:defRPr sz="1400">
                <a:solidFill>
                  <a:schemeClr val="tx1"/>
                </a:solidFill>
                <a:latin typeface="Calibri"/>
                <a:cs typeface="Calibri"/>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 Placeholder 8"/>
          <p:cNvSpPr>
            <a:spLocks noGrp="1"/>
          </p:cNvSpPr>
          <p:nvPr>
            <p:ph type="body" sz="quarter" idx="10"/>
          </p:nvPr>
        </p:nvSpPr>
        <p:spPr>
          <a:xfrm>
            <a:off x="457200" y="228600"/>
            <a:ext cx="8229600" cy="685800"/>
          </a:xfrm>
          <a:prstGeom prst="rect">
            <a:avLst/>
          </a:prstGeom>
          <a:ln>
            <a:noFill/>
          </a:ln>
        </p:spPr>
        <p:txBody>
          <a:bodyPr anchor="b">
            <a:normAutofit/>
          </a:bodyPr>
          <a:lstStyle>
            <a:lvl1pPr>
              <a:buNone/>
              <a:defRPr sz="2400" baseline="0">
                <a:solidFill>
                  <a:schemeClr val="tx1"/>
                </a:solidFill>
                <a:latin typeface="Calibri"/>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348005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861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20137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82698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24949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4081520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37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113399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1477963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25824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823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152400" y="914400"/>
            <a:ext cx="89154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2"/>
          <p:cNvSpPr>
            <a:spLocks noGrp="1"/>
          </p:cNvSpPr>
          <p:nvPr>
            <p:ph type="body" sz="quarter" idx="12"/>
          </p:nvPr>
        </p:nvSpPr>
        <p:spPr>
          <a:xfrm>
            <a:off x="1524000" y="76200"/>
            <a:ext cx="7391400" cy="685800"/>
          </a:xfrm>
        </p:spPr>
        <p:txBody>
          <a:bodyPr anchor="ctr"/>
          <a:lstStyle>
            <a:lvl1pPr marL="39688" indent="0">
              <a:lnSpc>
                <a:spcPts val="2400"/>
              </a:lnSpc>
              <a:buNone/>
              <a:defRPr sz="2400" b="1">
                <a:solidFill>
                  <a:schemeClr val="bg1"/>
                </a:solidFill>
              </a:defRPr>
            </a:lvl1pPr>
          </a:lstStyle>
          <a:p>
            <a:pPr lvl="0"/>
            <a:r>
              <a:rPr lang="en-US" smtClean="0"/>
              <a:t>Click to edit Master text styles</a:t>
            </a:r>
          </a:p>
        </p:txBody>
      </p:sp>
      <p:sp>
        <p:nvSpPr>
          <p:cNvPr id="4" name="Text Box 7"/>
          <p:cNvSpPr txBox="1">
            <a:spLocks noGrp="1" noChangeArrowheads="1"/>
          </p:cNvSpPr>
          <p:nvPr>
            <p:ph type="sldNum" sz="quarter" idx="13"/>
          </p:nvPr>
        </p:nvSpPr>
        <p:spPr>
          <a:xfrm>
            <a:off x="8782050" y="6600825"/>
            <a:ext cx="244475" cy="241300"/>
          </a:xfrm>
          <a:prstGeom prst="rect">
            <a:avLst/>
          </a:prstGeom>
          <a:ln/>
        </p:spPr>
        <p:txBody>
          <a:bodyPr/>
          <a:lstStyle>
            <a:lvl1pPr>
              <a:defRPr/>
            </a:lvl1pPr>
          </a:lstStyle>
          <a:p>
            <a:fld id="{CAC45E69-03E5-4B69-A780-57024A6211F3}" type="slidenum">
              <a:rPr lang="en-US" smtClean="0">
                <a:solidFill>
                  <a:srgbClr val="53565A"/>
                </a:solidFill>
              </a:rPr>
              <a:pPr/>
              <a:t>‹#›</a:t>
            </a:fld>
            <a:endParaRPr lang="en-US" dirty="0">
              <a:solidFill>
                <a:srgbClr val="53565A"/>
              </a:solidFill>
            </a:endParaRPr>
          </a:p>
        </p:txBody>
      </p:sp>
    </p:spTree>
    <p:extLst>
      <p:ext uri="{BB962C8B-B14F-4D97-AF65-F5344CB8AC3E}">
        <p14:creationId xmlns:p14="http://schemas.microsoft.com/office/powerpoint/2010/main" val="35933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29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8590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7838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94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6.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6.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2.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image" Target="../media/image1.png"/><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theme" Target="../theme/theme5.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457200" y="1051719"/>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Arial" pitchFamily="34" charset="0"/>
              <a:cs typeface="Arial" pitchFamily="34" charset="0"/>
            </a:endParaRPr>
          </a:p>
        </p:txBody>
      </p:sp>
      <p:pic>
        <p:nvPicPr>
          <p:cNvPr id="8" name="Picture 16" descr="Optum_RGB_PP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6278563"/>
            <a:ext cx="11890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0" y="6572250"/>
            <a:ext cx="513191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chemeClr val="tx1"/>
                </a:solidFill>
              </a:rPr>
              <a:t>Confidential property of Optum. Do not distribute or reproduce without express permission from Optum.</a:t>
            </a:r>
            <a:endParaRPr lang="en-US" dirty="0"/>
          </a:p>
        </p:txBody>
      </p:sp>
      <p:sp>
        <p:nvSpPr>
          <p:cNvPr id="11" name="Slide Number Placeholder 5"/>
          <p:cNvSpPr txBox="1">
            <a:spLocks/>
          </p:cNvSpPr>
          <p:nvPr/>
        </p:nvSpPr>
        <p:spPr>
          <a:xfrm>
            <a:off x="8178800" y="6572250"/>
            <a:ext cx="4572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z="800" b="1" smtClean="0">
                <a:solidFill>
                  <a:schemeClr val="tx1"/>
                </a:solidFill>
              </a:rPr>
              <a:t>‹#›</a:t>
            </a:fld>
            <a:endParaRPr lang="en-US" sz="900" b="1" dirty="0">
              <a:solidFill>
                <a:schemeClr val="tx1"/>
              </a:solidFill>
            </a:endParaRPr>
          </a:p>
        </p:txBody>
      </p:sp>
    </p:spTree>
    <p:extLst>
      <p:ext uri="{BB962C8B-B14F-4D97-AF65-F5344CB8AC3E}">
        <p14:creationId xmlns:p14="http://schemas.microsoft.com/office/powerpoint/2010/main" val="37237144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BE31C643-A334-477C-BA6E-82B8107C9930}"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28764140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BE31C643-A334-477C-BA6E-82B8107C9930}"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390937428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611188"/>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60438"/>
            <a:ext cx="8229600" cy="512064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0" y="6572250"/>
            <a:ext cx="5131910" cy="209550"/>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dirty="0">
              <a:solidFill>
                <a:srgbClr val="53565A">
                  <a:tint val="75000"/>
                </a:srgbClr>
              </a:solidFill>
            </a:endParaRPr>
          </a:p>
        </p:txBody>
      </p:sp>
      <p:sp>
        <p:nvSpPr>
          <p:cNvPr id="11" name="Slide Number Placeholder 5"/>
          <p:cNvSpPr txBox="1">
            <a:spLocks/>
          </p:cNvSpPr>
          <p:nvPr/>
        </p:nvSpPr>
        <p:spPr>
          <a:xfrm>
            <a:off x="8178800" y="6572250"/>
            <a:ext cx="457200" cy="209550"/>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pic>
        <p:nvPicPr>
          <p:cNvPr id="12" name="Picture 51" descr="OPTUM_RGB"/>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1925" y="6288088"/>
            <a:ext cx="1165225" cy="3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7589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6" r:id="rId11"/>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2400" b="1" kern="1200">
          <a:solidFill>
            <a:srgbClr val="63666A"/>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457200" y="1051719"/>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8" name="Picture 16" descr="Optum_RGB_PP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6278563"/>
            <a:ext cx="11890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0" y="6572250"/>
            <a:ext cx="513191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dirty="0">
              <a:solidFill>
                <a:srgbClr val="53565A">
                  <a:tint val="75000"/>
                </a:srgbClr>
              </a:solidFill>
            </a:endParaRPr>
          </a:p>
        </p:txBody>
      </p:sp>
      <p:sp>
        <p:nvSpPr>
          <p:cNvPr id="11" name="Slide Number Placeholder 5"/>
          <p:cNvSpPr txBox="1">
            <a:spLocks/>
          </p:cNvSpPr>
          <p:nvPr/>
        </p:nvSpPr>
        <p:spPr>
          <a:xfrm>
            <a:off x="8178800" y="6572250"/>
            <a:ext cx="4572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spTree>
    <p:extLst>
      <p:ext uri="{BB962C8B-B14F-4D97-AF65-F5344CB8AC3E}">
        <p14:creationId xmlns:p14="http://schemas.microsoft.com/office/powerpoint/2010/main" val="274436217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ecure.uhc.com/" TargetMode="Externa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8.wmf"/><Relationship Id="rId5" Type="http://schemas.openxmlformats.org/officeDocument/2006/relationships/package" Target="../embeddings/Microsoft_Word_Document3.docx"/><Relationship Id="rId4"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file:///\\apsed3466\webapp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apsed3466:8080/HelloWorld_VJD/src-gen/HelloWorld_VJD.scxml"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apsed3218:3030/scxml/session/start" TargetMode="External"/><Relationship Id="rId1" Type="http://schemas.openxmlformats.org/officeDocument/2006/relationships/slideLayout" Target="../slideLayouts/slideLayout45.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5.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5.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apsed3218:3030/scxml/session/O0JCUQKO2D28166Q5VJH7T9KOK00003V/request/request.process" TargetMode="Externa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5.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package" Target="../embeddings/Microsoft_Excel_Worksheet1.xlsx"/></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6.emf"/><Relationship Id="rId4" Type="http://schemas.openxmlformats.org/officeDocument/2006/relationships/package" Target="../embeddings/Microsoft_Excel_Worksheet2.xlsx"/></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752" y="1371600"/>
            <a:ext cx="7525247" cy="1447800"/>
          </a:xfrm>
        </p:spPr>
        <p:txBody>
          <a:bodyPr anchor="t">
            <a:normAutofit/>
          </a:bodyPr>
          <a:lstStyle/>
          <a:p>
            <a:pPr algn="ctr"/>
            <a:r>
              <a:rPr lang="en-US" b="1" dirty="0" smtClean="0"/>
              <a:t>Orchestration Server (ORS) Basic 3 Delivery Training</a:t>
            </a:r>
            <a:br>
              <a:rPr lang="en-US" b="1" dirty="0" smtClean="0"/>
            </a:br>
            <a:r>
              <a:rPr lang="en-US" b="1" dirty="0" smtClean="0"/>
              <a:t/>
            </a:r>
            <a:br>
              <a:rPr lang="en-US" b="1" dirty="0" smtClean="0"/>
            </a:br>
            <a:r>
              <a:rPr lang="en-US" sz="1400" b="1" dirty="0" smtClean="0"/>
              <a:t>March 2017</a:t>
            </a:r>
            <a:endParaRPr lang="en-US" sz="1400" b="1" dirty="0"/>
          </a:p>
        </p:txBody>
      </p:sp>
    </p:spTree>
    <p:extLst>
      <p:ext uri="{BB962C8B-B14F-4D97-AF65-F5344CB8AC3E}">
        <p14:creationId xmlns:p14="http://schemas.microsoft.com/office/powerpoint/2010/main" val="226600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requirements</a:t>
            </a:r>
          </a:p>
        </p:txBody>
      </p:sp>
      <p:sp>
        <p:nvSpPr>
          <p:cNvPr id="3" name="Content Placeholder 2"/>
          <p:cNvSpPr>
            <a:spLocks noGrp="1"/>
          </p:cNvSpPr>
          <p:nvPr>
            <p:ph idx="1"/>
          </p:nvPr>
        </p:nvSpPr>
        <p:spPr/>
        <p:txBody>
          <a:bodyPr/>
          <a:lstStyle/>
          <a:p>
            <a:r>
              <a:rPr lang="en-US" dirty="0" smtClean="0"/>
              <a:t>Request to invoke an Orchestration Server (ORS) script requires 2 steps.</a:t>
            </a:r>
          </a:p>
          <a:p>
            <a:endParaRPr lang="en-US" dirty="0" smtClean="0"/>
          </a:p>
          <a:p>
            <a:pPr lvl="1"/>
            <a:r>
              <a:rPr lang="en-US" dirty="0" smtClean="0"/>
              <a:t>First is a HTTP POST request to initiate a Session and return a SessionID</a:t>
            </a:r>
          </a:p>
          <a:p>
            <a:pPr lvl="2"/>
            <a:r>
              <a:rPr lang="en-US" dirty="0" smtClean="0"/>
              <a:t>This </a:t>
            </a:r>
            <a:r>
              <a:rPr lang="en-US" u="sng" dirty="0" smtClean="0"/>
              <a:t>initializes</a:t>
            </a:r>
            <a:r>
              <a:rPr lang="en-US" dirty="0" smtClean="0"/>
              <a:t> the script by retrieving all the dependent objects like the workflow scxml files and server pages.  It prepares the session with the input parameters received and waits for the 2</a:t>
            </a:r>
            <a:r>
              <a:rPr lang="en-US" baseline="30000" dirty="0" smtClean="0"/>
              <a:t>nd</a:t>
            </a:r>
            <a:r>
              <a:rPr lang="en-US" dirty="0" smtClean="0"/>
              <a:t> step.  </a:t>
            </a:r>
          </a:p>
          <a:p>
            <a:pPr marL="457200" lvl="2" indent="0">
              <a:buNone/>
              <a:tabLst>
                <a:tab pos="685800" algn="l"/>
              </a:tabLst>
            </a:pPr>
            <a:r>
              <a:rPr lang="en-US" sz="1400" i="1" dirty="0" smtClean="0"/>
              <a:t>	</a:t>
            </a:r>
            <a:r>
              <a:rPr lang="en-US" sz="1200" i="1" dirty="0" smtClean="0">
                <a:solidFill>
                  <a:srgbClr val="FF0000"/>
                </a:solidFill>
              </a:rPr>
              <a:t>(Typically takes anywhere from 30ms ~ 300ms)</a:t>
            </a:r>
          </a:p>
          <a:p>
            <a:pPr lvl="1"/>
            <a:endParaRPr lang="en-US" dirty="0" smtClean="0"/>
          </a:p>
          <a:p>
            <a:pPr lvl="1"/>
            <a:r>
              <a:rPr lang="en-US" dirty="0" smtClean="0"/>
              <a:t>Second is a HTTP GET with the SessionID as part of the RESTful URI.</a:t>
            </a:r>
          </a:p>
          <a:p>
            <a:pPr lvl="2"/>
            <a:r>
              <a:rPr lang="en-US" dirty="0" smtClean="0"/>
              <a:t>The GET request uses the previous SessionID retrieved from the POST request and instructs ORS to </a:t>
            </a:r>
            <a:r>
              <a:rPr lang="en-US" u="sng" dirty="0" smtClean="0"/>
              <a:t>execute</a:t>
            </a:r>
            <a:r>
              <a:rPr lang="en-US" dirty="0" smtClean="0"/>
              <a:t> the script.</a:t>
            </a:r>
          </a:p>
          <a:p>
            <a:pPr lvl="2" indent="0">
              <a:buNone/>
            </a:pPr>
            <a:r>
              <a:rPr lang="en-US" sz="1200" i="1" dirty="0" smtClean="0">
                <a:solidFill>
                  <a:srgbClr val="FF0000"/>
                </a:solidFill>
              </a:rPr>
              <a:t>(Could take as much as 3,000 – 4,000ms)</a:t>
            </a:r>
            <a:endParaRPr lang="en-US" sz="1200" i="1" dirty="0">
              <a:solidFill>
                <a:srgbClr val="FF0000"/>
              </a:solidFill>
            </a:endParaRPr>
          </a:p>
        </p:txBody>
      </p:sp>
    </p:spTree>
    <p:extLst>
      <p:ext uri="{BB962C8B-B14F-4D97-AF65-F5344CB8AC3E}">
        <p14:creationId xmlns:p14="http://schemas.microsoft.com/office/powerpoint/2010/main" val="356712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a:t>
            </a:r>
            <a:r>
              <a:rPr lang="en-US" dirty="0" smtClean="0"/>
              <a:t>requirements </a:t>
            </a:r>
            <a:r>
              <a:rPr lang="en-US" sz="1800" i="1" dirty="0" smtClean="0"/>
              <a:t>(cont.)</a:t>
            </a:r>
            <a:endParaRPr lang="en-US" sz="1800" i="1" dirty="0"/>
          </a:p>
        </p:txBody>
      </p:sp>
      <p:sp>
        <p:nvSpPr>
          <p:cNvPr id="3" name="Content Placeholder 2"/>
          <p:cNvSpPr>
            <a:spLocks noGrp="1"/>
          </p:cNvSpPr>
          <p:nvPr>
            <p:ph idx="1"/>
          </p:nvPr>
        </p:nvSpPr>
        <p:spPr/>
        <p:txBody>
          <a:bodyPr/>
          <a:lstStyle/>
          <a:p>
            <a:pPr lvl="1"/>
            <a:r>
              <a:rPr lang="en-US" sz="1200" i="1" dirty="0" smtClean="0"/>
              <a:t>A member calls into the IVR and is presented with the Repeat Caller Conversation Manager campaign.</a:t>
            </a:r>
          </a:p>
          <a:p>
            <a:pPr lvl="2"/>
            <a:r>
              <a:rPr lang="en-US" sz="1200" i="1" dirty="0" smtClean="0"/>
              <a:t>IVR Calls a LIGHTSpeed script passing in Member Info</a:t>
            </a:r>
          </a:p>
          <a:p>
            <a:pPr lvl="2"/>
            <a:r>
              <a:rPr lang="en-US" sz="1200" i="1" dirty="0" smtClean="0"/>
              <a:t>LIGHTSpeed calls the associated ORS Script, first using the POST method and passing into ORS the script name along with all the member information</a:t>
            </a:r>
          </a:p>
          <a:p>
            <a:pPr lvl="2"/>
            <a:endParaRPr lang="en-US" sz="1200" i="1" dirty="0"/>
          </a:p>
          <a:p>
            <a:pPr lvl="2"/>
            <a:endParaRPr lang="en-US" sz="1200" i="1" dirty="0" smtClean="0"/>
          </a:p>
          <a:p>
            <a:pPr lvl="2"/>
            <a:endParaRPr lang="en-US" sz="1200" i="1" dirty="0"/>
          </a:p>
          <a:p>
            <a:pPr lvl="2"/>
            <a:endParaRPr lang="en-US" sz="1200" i="1" dirty="0" smtClean="0"/>
          </a:p>
          <a:p>
            <a:pPr lvl="2"/>
            <a:r>
              <a:rPr lang="en-US" sz="1200" i="1" dirty="0" smtClean="0"/>
              <a:t>LIGHTSpeed receives a SessionID back from the POST</a:t>
            </a:r>
          </a:p>
          <a:p>
            <a:pPr lvl="2"/>
            <a:endParaRPr lang="en-US" sz="1200" i="1" dirty="0"/>
          </a:p>
          <a:p>
            <a:pPr lvl="2"/>
            <a:endParaRPr lang="en-US" sz="1200" i="1" dirty="0" smtClean="0"/>
          </a:p>
          <a:p>
            <a:pPr lvl="2"/>
            <a:endParaRPr lang="en-US" sz="1200" i="1" dirty="0"/>
          </a:p>
          <a:p>
            <a:pPr lvl="2"/>
            <a:endParaRPr lang="en-US" sz="1200" i="1" dirty="0" smtClean="0"/>
          </a:p>
          <a:p>
            <a:pPr lvl="2"/>
            <a:endParaRPr lang="en-US" sz="1200" i="1" dirty="0"/>
          </a:p>
          <a:p>
            <a:pPr lvl="2"/>
            <a:r>
              <a:rPr lang="en-US" sz="1200" i="1" dirty="0" smtClean="0"/>
              <a:t>LIGHTSpeed turns around and makes a second call to ORS using the GET method with the SessionID</a:t>
            </a:r>
          </a:p>
          <a:p>
            <a:pPr lvl="2"/>
            <a:endParaRPr lang="en-US" sz="1200" i="1" dirty="0" smtClean="0"/>
          </a:p>
          <a:p>
            <a:pPr lvl="2"/>
            <a:endParaRPr lang="en-US" sz="1200" i="1" dirty="0" smtClean="0"/>
          </a:p>
          <a:p>
            <a:pPr lvl="1"/>
            <a:endParaRPr lang="en-US" i="1" dirty="0"/>
          </a:p>
        </p:txBody>
      </p:sp>
      <p:graphicFrame>
        <p:nvGraphicFramePr>
          <p:cNvPr id="4" name="Table 3"/>
          <p:cNvGraphicFramePr>
            <a:graphicFrameLocks noGrp="1"/>
          </p:cNvGraphicFramePr>
          <p:nvPr>
            <p:extLst>
              <p:ext uri="{D42A27DB-BD31-4B8C-83A1-F6EECF244321}">
                <p14:modId xmlns:p14="http://schemas.microsoft.com/office/powerpoint/2010/main" val="3488285817"/>
              </p:ext>
            </p:extLst>
          </p:nvPr>
        </p:nvGraphicFramePr>
        <p:xfrm>
          <a:off x="1209674" y="2133601"/>
          <a:ext cx="6638925" cy="1046208"/>
        </p:xfrm>
        <a:graphic>
          <a:graphicData uri="http://schemas.openxmlformats.org/drawingml/2006/table">
            <a:tbl>
              <a:tblPr>
                <a:tableStyleId>{5C22544A-7EE6-4342-B048-85BDC9FD1C3A}</a:tableStyleId>
              </a:tblPr>
              <a:tblGrid>
                <a:gridCol w="1040782"/>
                <a:gridCol w="5598143"/>
              </a:tblGrid>
              <a:tr h="158629">
                <a:tc>
                  <a:txBody>
                    <a:bodyPr/>
                    <a:lstStyle/>
                    <a:p>
                      <a:pPr algn="l" fontAlgn="t"/>
                      <a:r>
                        <a:rPr lang="en-US" sz="1100" b="1" u="none" strike="noStrike" dirty="0">
                          <a:effectLst/>
                        </a:rPr>
                        <a:t>Endpoint</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http://orch-stage.uhc.com:3030/scxml/session/start</a:t>
                      </a:r>
                      <a:endParaRPr lang="en-US" sz="1100" b="0" i="0" u="none" strike="noStrike" dirty="0">
                        <a:solidFill>
                          <a:srgbClr val="000000"/>
                        </a:solidFill>
                        <a:effectLst/>
                        <a:latin typeface="Calibri"/>
                      </a:endParaRPr>
                    </a:p>
                  </a:txBody>
                  <a:tcPr marL="9525" marR="9525" marT="9525" marB="0" anchor="b"/>
                </a:tc>
              </a:tr>
              <a:tr h="158629">
                <a:tc>
                  <a:txBody>
                    <a:bodyPr/>
                    <a:lstStyle/>
                    <a:p>
                      <a:pPr algn="l" fontAlgn="t"/>
                      <a:r>
                        <a:rPr lang="en-US" sz="1100" b="1" u="none" strike="noStrike" dirty="0">
                          <a:effectLst/>
                        </a:rPr>
                        <a:t>Method</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a:effectLst/>
                        </a:rPr>
                        <a:t>POST</a:t>
                      </a:r>
                      <a:endParaRPr lang="en-US" sz="1100" b="0" i="0" u="none" strike="noStrike">
                        <a:solidFill>
                          <a:srgbClr val="000000"/>
                        </a:solidFill>
                        <a:effectLst/>
                        <a:latin typeface="Calibri"/>
                      </a:endParaRPr>
                    </a:p>
                  </a:txBody>
                  <a:tcPr marL="9525" marR="9525" marT="9525" marB="0" anchor="b"/>
                </a:tc>
              </a:tr>
              <a:tr h="158629">
                <a:tc>
                  <a:txBody>
                    <a:bodyPr/>
                    <a:lstStyle/>
                    <a:p>
                      <a:pPr algn="l" fontAlgn="t"/>
                      <a:r>
                        <a:rPr lang="en-US" sz="1100" b="1" u="none" strike="noStrike" dirty="0" smtClean="0">
                          <a:effectLst/>
                        </a:rPr>
                        <a:t>Header</a:t>
                      </a:r>
                      <a:r>
                        <a:rPr lang="en-US" sz="1100" u="none" strike="noStrike" dirty="0" smtClean="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Content-Type: application/x-www-form-</a:t>
                      </a:r>
                      <a:r>
                        <a:rPr lang="en-US" sz="1100" u="none" strike="noStrike" dirty="0" err="1">
                          <a:effectLst/>
                        </a:rPr>
                        <a:t>urlencoded</a:t>
                      </a:r>
                      <a:endParaRPr lang="en-US" sz="1100" b="0" i="0" u="none" strike="noStrike" dirty="0">
                        <a:solidFill>
                          <a:srgbClr val="000000"/>
                        </a:solidFill>
                        <a:effectLst/>
                        <a:latin typeface="Calibri"/>
                      </a:endParaRPr>
                    </a:p>
                  </a:txBody>
                  <a:tcPr marL="9525" marR="9525" marT="9525" marB="0" anchor="b"/>
                </a:tc>
              </a:tr>
              <a:tr h="514713">
                <a:tc>
                  <a:txBody>
                    <a:bodyPr/>
                    <a:lstStyle/>
                    <a:p>
                      <a:pPr algn="l" fontAlgn="t"/>
                      <a:r>
                        <a:rPr lang="en-US" sz="1100" b="1" u="none" strike="noStrike" dirty="0">
                          <a:effectLst/>
                        </a:rPr>
                        <a:t>Body</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src=http://orch-stage-tomcat.uhc.com:8080/IVR_EandI_MEMS/src-gen/IPD_IVR_EandI_MEMS.scxml&amp;MID=123456789&amp;DOB=19990101&amp;Fname=JOHN&amp;Policy=7654321&amp;ANI=1234567890&amp;UCID=12345678901234567890</a:t>
                      </a:r>
                      <a:endParaRPr lang="en-US" sz="1100" b="0" i="0" u="none" strike="noStrike" dirty="0">
                        <a:solidFill>
                          <a:srgbClr val="000000"/>
                        </a:solidFill>
                        <a:effectLst/>
                        <a:latin typeface="Calibri"/>
                      </a:endParaRPr>
                    </a:p>
                  </a:txBody>
                  <a:tcPr marL="9525" marR="9525" marT="9525" marB="0" anchor="b"/>
                </a:tc>
              </a:tr>
            </a:tbl>
          </a:graphicData>
        </a:graphic>
      </p:graphicFrame>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429000"/>
            <a:ext cx="504825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Table 5"/>
          <p:cNvGraphicFramePr>
            <a:graphicFrameLocks noGrp="1"/>
          </p:cNvGraphicFramePr>
          <p:nvPr>
            <p:extLst>
              <p:ext uri="{D42A27DB-BD31-4B8C-83A1-F6EECF244321}">
                <p14:modId xmlns:p14="http://schemas.microsoft.com/office/powerpoint/2010/main" val="2272410843"/>
              </p:ext>
            </p:extLst>
          </p:nvPr>
        </p:nvGraphicFramePr>
        <p:xfrm>
          <a:off x="1219200" y="5029200"/>
          <a:ext cx="6696075" cy="1083945"/>
        </p:xfrm>
        <a:graphic>
          <a:graphicData uri="http://schemas.openxmlformats.org/drawingml/2006/table">
            <a:tbl>
              <a:tblPr>
                <a:tableStyleId>{5C22544A-7EE6-4342-B048-85BDC9FD1C3A}</a:tableStyleId>
              </a:tblPr>
              <a:tblGrid>
                <a:gridCol w="1153140"/>
                <a:gridCol w="5542935"/>
              </a:tblGrid>
              <a:tr h="190500">
                <a:tc>
                  <a:txBody>
                    <a:bodyPr/>
                    <a:lstStyle/>
                    <a:p>
                      <a:pPr algn="l" fontAlgn="t"/>
                      <a:r>
                        <a:rPr lang="en-US" sz="1100" b="1" u="none" strike="noStrike" dirty="0">
                          <a:effectLst/>
                        </a:rPr>
                        <a:t>Endpoint</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http://orch-stage.uhc.com:3030/scxml/session/</a:t>
                      </a:r>
                      <a:r>
                        <a:rPr lang="en-US" sz="1100" b="1" u="none" strike="noStrike" dirty="0">
                          <a:solidFill>
                            <a:srgbClr val="FF0000"/>
                          </a:solidFill>
                          <a:effectLst/>
                        </a:rPr>
                        <a:t>PGD1T8PLOL48N3FDNG0421G41000008S</a:t>
                      </a:r>
                      <a:r>
                        <a:rPr lang="en-US" sz="1100" u="none" strike="noStrike" dirty="0">
                          <a:effectLst/>
                        </a:rPr>
                        <a:t>/request/request.process</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t"/>
                      <a:r>
                        <a:rPr lang="en-US" sz="1100" b="1" u="none" strike="noStrike" dirty="0">
                          <a:effectLst/>
                        </a:rPr>
                        <a:t>Method</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GET</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t"/>
                      <a:r>
                        <a:rPr lang="en-US" sz="1100" b="1" u="none" strike="noStrike" dirty="0" smtClean="0">
                          <a:effectLst/>
                        </a:rPr>
                        <a:t>Header</a:t>
                      </a:r>
                      <a:r>
                        <a:rPr lang="en-US" sz="1100" u="none" strike="noStrike" dirty="0" smtClean="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190500">
                <a:tc>
                  <a:txBody>
                    <a:bodyPr/>
                    <a:lstStyle/>
                    <a:p>
                      <a:pPr algn="l" fontAlgn="t"/>
                      <a:r>
                        <a:rPr lang="en-US" sz="1100" b="1" u="none" strike="noStrike" dirty="0">
                          <a:effectLst/>
                        </a:rPr>
                        <a:t>Body</a:t>
                      </a:r>
                      <a:r>
                        <a:rPr lang="en-US" sz="1100" u="none" strike="noStrike" dirty="0">
                          <a:effectLst/>
                        </a:rPr>
                        <a:t>:</a:t>
                      </a:r>
                      <a:endParaRPr lang="en-US" sz="11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220543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a:t>
            </a:r>
            <a:r>
              <a:rPr lang="en-US" dirty="0" smtClean="0"/>
              <a:t>requirements </a:t>
            </a:r>
            <a:r>
              <a:rPr lang="en-US" sz="1800" i="1" dirty="0" smtClean="0"/>
              <a:t>(cont.)</a:t>
            </a:r>
            <a:endParaRPr lang="en-US" sz="1800" i="1" dirty="0"/>
          </a:p>
        </p:txBody>
      </p:sp>
      <p:sp>
        <p:nvSpPr>
          <p:cNvPr id="3" name="Content Placeholder 2"/>
          <p:cNvSpPr>
            <a:spLocks noGrp="1"/>
          </p:cNvSpPr>
          <p:nvPr>
            <p:ph idx="1"/>
          </p:nvPr>
        </p:nvSpPr>
        <p:spPr/>
        <p:txBody>
          <a:bodyPr/>
          <a:lstStyle/>
          <a:p>
            <a:pPr lvl="1"/>
            <a:r>
              <a:rPr lang="en-US" sz="1400" i="1" dirty="0"/>
              <a:t>A member calls into the IVR and is presented with the Repeat Caller Conversation Manager campaign</a:t>
            </a:r>
            <a:r>
              <a:rPr lang="en-US" sz="1400" i="1" dirty="0" smtClean="0"/>
              <a:t>.  </a:t>
            </a:r>
            <a:r>
              <a:rPr lang="en-US" sz="1100" i="1" dirty="0" smtClean="0"/>
              <a:t>(continued)</a:t>
            </a:r>
          </a:p>
          <a:p>
            <a:pPr lvl="1"/>
            <a:endParaRPr lang="en-US" sz="1400" i="1" dirty="0"/>
          </a:p>
          <a:p>
            <a:pPr lvl="2"/>
            <a:r>
              <a:rPr lang="en-US" sz="1200" i="1" dirty="0" smtClean="0"/>
              <a:t>LIGHTSpeed receives the JSON output from the executed ORS script</a:t>
            </a:r>
          </a:p>
          <a:p>
            <a:pPr lvl="3"/>
            <a:r>
              <a:rPr lang="en-US" sz="1200" i="1" dirty="0" smtClean="0"/>
              <a:t>Response JSON…</a:t>
            </a:r>
          </a:p>
          <a:p>
            <a:pPr lvl="4" indent="0">
              <a:buNone/>
            </a:pPr>
            <a:r>
              <a:rPr lang="en-US" sz="1200" i="1" dirty="0"/>
              <a:t>{</a:t>
            </a:r>
          </a:p>
          <a:p>
            <a:pPr lvl="4" indent="0">
              <a:buNone/>
            </a:pPr>
            <a:r>
              <a:rPr lang="en-US" sz="1200" i="1" dirty="0"/>
              <a:t>  "MenuType": </a:t>
            </a:r>
            <a:r>
              <a:rPr lang="en-US" sz="1200" i="1" dirty="0" smtClean="0"/>
              <a:t>“1",</a:t>
            </a:r>
            <a:endParaRPr lang="en-US" sz="1200" i="1" dirty="0"/>
          </a:p>
          <a:p>
            <a:pPr lvl="4" indent="0">
              <a:buNone/>
            </a:pPr>
            <a:r>
              <a:rPr lang="en-US" sz="1200" i="1" dirty="0"/>
              <a:t>  "ProgramCode": </a:t>
            </a:r>
            <a:r>
              <a:rPr lang="en-US" sz="1200" i="1" dirty="0" smtClean="0"/>
              <a:t>“NAV",</a:t>
            </a:r>
            <a:endParaRPr lang="en-US" sz="1200" i="1" dirty="0"/>
          </a:p>
          <a:p>
            <a:pPr lvl="4" indent="0">
              <a:buNone/>
            </a:pPr>
            <a:r>
              <a:rPr lang="en-US" sz="1200" i="1" dirty="0"/>
              <a:t>  "CampaignCode": </a:t>
            </a:r>
            <a:r>
              <a:rPr lang="en-US" sz="1200" i="1" dirty="0" smtClean="0"/>
              <a:t>“RPT",</a:t>
            </a:r>
            <a:endParaRPr lang="en-US" sz="1200" i="1" dirty="0"/>
          </a:p>
          <a:p>
            <a:pPr lvl="4" indent="0">
              <a:buNone/>
            </a:pPr>
            <a:r>
              <a:rPr lang="en-US" sz="1200" i="1" dirty="0"/>
              <a:t>  "ProductType": </a:t>
            </a:r>
            <a:r>
              <a:rPr lang="en-US" sz="1200" i="1" dirty="0" smtClean="0"/>
              <a:t>"</a:t>
            </a:r>
            <a:r>
              <a:rPr lang="en-US" sz="1200" dirty="0" smtClean="0"/>
              <a:t>MD</a:t>
            </a:r>
            <a:r>
              <a:rPr lang="en-US" sz="1200" i="1" dirty="0" smtClean="0"/>
              <a:t>",</a:t>
            </a:r>
            <a:endParaRPr lang="en-US" sz="1200" i="1" dirty="0"/>
          </a:p>
          <a:p>
            <a:pPr lvl="4" indent="0">
              <a:buNone/>
            </a:pPr>
            <a:r>
              <a:rPr lang="en-US" sz="1200" i="1" dirty="0"/>
              <a:t>  "QuestionType": </a:t>
            </a:r>
            <a:r>
              <a:rPr lang="en-US" sz="1200" i="1" dirty="0" smtClean="0"/>
              <a:t>“R3",</a:t>
            </a:r>
            <a:endParaRPr lang="en-US" sz="1200" i="1" dirty="0"/>
          </a:p>
          <a:p>
            <a:pPr lvl="4" indent="0">
              <a:buNone/>
            </a:pPr>
            <a:r>
              <a:rPr lang="en-US" sz="1200" i="1" dirty="0"/>
              <a:t>  "WavName": </a:t>
            </a:r>
            <a:r>
              <a:rPr lang="en-US" sz="1200" i="1" dirty="0" smtClean="0"/>
              <a:t>"</a:t>
            </a:r>
            <a:r>
              <a:rPr lang="en-US" sz="1200" dirty="0" smtClean="0"/>
              <a:t>RPT_R3</a:t>
            </a:r>
            <a:r>
              <a:rPr lang="en-US" sz="1200" i="1" dirty="0" smtClean="0"/>
              <a:t>",</a:t>
            </a:r>
            <a:endParaRPr lang="en-US" sz="1200" i="1" dirty="0"/>
          </a:p>
          <a:p>
            <a:pPr lvl="4" indent="0">
              <a:buNone/>
            </a:pPr>
            <a:r>
              <a:rPr lang="en-US" sz="1200" i="1" dirty="0"/>
              <a:t>  "TTS": </a:t>
            </a:r>
            <a:r>
              <a:rPr lang="en-US" sz="1200" i="1" dirty="0" smtClean="0"/>
              <a:t>"</a:t>
            </a:r>
            <a:r>
              <a:rPr lang="en-US" sz="1200" dirty="0"/>
              <a:t>I see you called recently. Are you calling for the same reason</a:t>
            </a:r>
            <a:r>
              <a:rPr lang="en-US" sz="1200" dirty="0" smtClean="0"/>
              <a:t>?</a:t>
            </a:r>
            <a:r>
              <a:rPr lang="en-US" sz="1200" i="1" dirty="0" smtClean="0"/>
              <a:t>",</a:t>
            </a:r>
            <a:endParaRPr lang="en-US" sz="1200" i="1" dirty="0"/>
          </a:p>
          <a:p>
            <a:pPr lvl="4" indent="0">
              <a:buNone/>
            </a:pPr>
            <a:r>
              <a:rPr lang="en-US" sz="1200" i="1" dirty="0"/>
              <a:t>  "AgtExt": </a:t>
            </a:r>
            <a:r>
              <a:rPr lang="en-US" sz="1200" i="1" dirty="0" smtClean="0"/>
              <a:t>"</a:t>
            </a:r>
            <a:r>
              <a:rPr lang="en-US" sz="1200" dirty="0" smtClean="0"/>
              <a:t>2017-03-31T14:19:49.000Z</a:t>
            </a:r>
            <a:r>
              <a:rPr lang="en-US" sz="1200" i="1" dirty="0" smtClean="0"/>
              <a:t>",</a:t>
            </a:r>
            <a:endParaRPr lang="en-US" sz="1200" i="1" dirty="0"/>
          </a:p>
          <a:p>
            <a:pPr lvl="4" indent="0">
              <a:buNone/>
            </a:pPr>
            <a:r>
              <a:rPr lang="en-US" sz="1200" i="1" dirty="0"/>
              <a:t>  "XferWav": "",</a:t>
            </a:r>
          </a:p>
          <a:p>
            <a:pPr lvl="4" indent="0">
              <a:buNone/>
            </a:pPr>
            <a:r>
              <a:rPr lang="en-US" sz="1200" i="1" dirty="0"/>
              <a:t>  "XferTTS": ""</a:t>
            </a:r>
          </a:p>
          <a:p>
            <a:pPr lvl="4" indent="0">
              <a:buNone/>
            </a:pPr>
            <a:r>
              <a:rPr lang="en-US" sz="1200" i="1" dirty="0" smtClean="0"/>
              <a:t>}</a:t>
            </a:r>
          </a:p>
          <a:p>
            <a:pPr lvl="4" indent="0">
              <a:buNone/>
            </a:pPr>
            <a:endParaRPr lang="en-US" sz="1200" i="1" dirty="0" smtClean="0"/>
          </a:p>
          <a:p>
            <a:pPr lvl="2"/>
            <a:r>
              <a:rPr lang="en-US" sz="1200" i="1" dirty="0" smtClean="0"/>
              <a:t>LIGHTSpeed returns the response to the IVR</a:t>
            </a:r>
          </a:p>
          <a:p>
            <a:pPr lvl="2"/>
            <a:endParaRPr lang="en-US" sz="1200" i="1" dirty="0" smtClean="0"/>
          </a:p>
          <a:p>
            <a:pPr lvl="1"/>
            <a:endParaRPr lang="en-US" i="1" dirty="0"/>
          </a:p>
        </p:txBody>
      </p:sp>
    </p:spTree>
    <p:extLst>
      <p:ext uri="{BB962C8B-B14F-4D97-AF65-F5344CB8AC3E}">
        <p14:creationId xmlns:p14="http://schemas.microsoft.com/office/powerpoint/2010/main" val="1825375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p:txBody>
          <a:bodyPr>
            <a:normAutofit fontScale="92500" lnSpcReduction="20000"/>
          </a:bodyPr>
          <a:lstStyle/>
          <a:p>
            <a:pPr marL="914400" lvl="2" indent="-457200">
              <a:spcAft>
                <a:spcPts val="0"/>
              </a:spcAft>
              <a:buFont typeface="+mj-lt"/>
              <a:buAutoNum type="alphaUcPeriod"/>
            </a:pPr>
            <a:r>
              <a:rPr lang="en-US" sz="2000" dirty="0"/>
              <a:t>What do I need access to?</a:t>
            </a:r>
          </a:p>
          <a:p>
            <a:pPr marL="974725" lvl="4" indent="0">
              <a:spcAft>
                <a:spcPts val="0"/>
              </a:spcAft>
              <a:buNone/>
            </a:pPr>
            <a:r>
              <a:rPr lang="en-US" b="1" dirty="0"/>
              <a:t> </a:t>
            </a:r>
            <a:r>
              <a:rPr lang="en-US" b="1" u="sng" dirty="0"/>
              <a:t>Global Groups</a:t>
            </a:r>
            <a:r>
              <a:rPr lang="en-US" b="1" dirty="0"/>
              <a:t>:</a:t>
            </a:r>
          </a:p>
          <a:p>
            <a:pPr marL="914400" lvl="4" indent="0">
              <a:spcAft>
                <a:spcPts val="0"/>
              </a:spcAft>
              <a:buNone/>
            </a:pPr>
            <a:r>
              <a:rPr lang="en-US" b="1" dirty="0"/>
              <a:t>	Primary ID       - 	UHT_VCCEEM_Users </a:t>
            </a:r>
          </a:p>
          <a:p>
            <a:pPr marL="914400" lvl="4" indent="0">
              <a:spcAft>
                <a:spcPts val="0"/>
              </a:spcAft>
              <a:buNone/>
            </a:pPr>
            <a:r>
              <a:rPr lang="en-US" b="1" dirty="0"/>
              <a:t>	Secondary ID  - 	UHT_VCCEEM_Users_ARK</a:t>
            </a:r>
          </a:p>
          <a:p>
            <a:pPr marL="914400" lvl="4" indent="0">
              <a:spcAft>
                <a:spcPts val="0"/>
              </a:spcAft>
              <a:buNone/>
            </a:pPr>
            <a:endParaRPr lang="en-US" dirty="0"/>
          </a:p>
          <a:p>
            <a:pPr marL="914400" lvl="2" indent="-457200">
              <a:spcAft>
                <a:spcPts val="0"/>
              </a:spcAft>
              <a:buFont typeface="+mj-lt"/>
              <a:buAutoNum type="alphaUcPeriod"/>
            </a:pPr>
            <a:r>
              <a:rPr lang="en-US" sz="2000" dirty="0"/>
              <a:t>Where to I request access from?</a:t>
            </a:r>
          </a:p>
          <a:p>
            <a:pPr marL="914400" lvl="4" indent="0">
              <a:spcAft>
                <a:spcPts val="0"/>
              </a:spcAft>
              <a:buNone/>
            </a:pPr>
            <a:r>
              <a:rPr lang="en-US" sz="2000" b="1" dirty="0"/>
              <a:t> </a:t>
            </a:r>
            <a:r>
              <a:rPr lang="en-US" b="1" dirty="0"/>
              <a:t>Secure:</a:t>
            </a:r>
            <a:r>
              <a:rPr lang="en-US" dirty="0"/>
              <a:t>  </a:t>
            </a:r>
            <a:r>
              <a:rPr lang="en-US" dirty="0">
                <a:hlinkClick r:id="rId3"/>
              </a:rPr>
              <a:t>https://secure.uhc.com/</a:t>
            </a:r>
            <a:endParaRPr lang="en-US" dirty="0"/>
          </a:p>
          <a:p>
            <a:pPr marL="914400" lvl="4" indent="0">
              <a:spcAft>
                <a:spcPts val="0"/>
              </a:spcAft>
              <a:buNone/>
            </a:pPr>
            <a:endParaRPr lang="en-US" dirty="0"/>
          </a:p>
          <a:p>
            <a:pPr marL="914400" lvl="2" indent="-457200">
              <a:spcAft>
                <a:spcPts val="0"/>
              </a:spcAft>
              <a:buFont typeface="+mj-lt"/>
              <a:buAutoNum type="alphaUcPeriod"/>
            </a:pPr>
            <a:r>
              <a:rPr lang="en-US" sz="2000" dirty="0"/>
              <a:t>How do I log in?</a:t>
            </a:r>
          </a:p>
          <a:p>
            <a:pPr marL="914400" lvl="4" indent="0">
              <a:spcAft>
                <a:spcPts val="0"/>
              </a:spcAft>
              <a:buNone/>
            </a:pPr>
            <a:r>
              <a:rPr lang="en-US" sz="2000" dirty="0"/>
              <a:t> </a:t>
            </a:r>
            <a:r>
              <a:rPr lang="en-US" dirty="0" smtClean="0"/>
              <a:t>Remote Desktop (RDC) to server for Log access. </a:t>
            </a:r>
          </a:p>
          <a:p>
            <a:pPr marL="914400" lvl="4" indent="0">
              <a:spcAft>
                <a:spcPts val="0"/>
              </a:spcAft>
              <a:buNone/>
            </a:pPr>
            <a:r>
              <a:rPr lang="en-US" sz="2000" dirty="0"/>
              <a:t> </a:t>
            </a:r>
            <a:r>
              <a:rPr lang="en-US" dirty="0"/>
              <a:t>Access each ORS Server at HTTP Port 3030 to view </a:t>
            </a:r>
            <a:r>
              <a:rPr lang="en-US" dirty="0" smtClean="0"/>
              <a:t>server statistics.</a:t>
            </a:r>
            <a:endParaRPr lang="en-US" sz="2000" dirty="0"/>
          </a:p>
          <a:p>
            <a:pPr marL="914400" lvl="4" indent="0">
              <a:spcAft>
                <a:spcPts val="0"/>
              </a:spcAft>
              <a:buNone/>
            </a:pPr>
            <a:r>
              <a:rPr lang="en-US" sz="1200" i="1" dirty="0" smtClean="0"/>
              <a:t>	Ex:  http</a:t>
            </a:r>
            <a:r>
              <a:rPr lang="en-US" sz="1200" i="1" dirty="0"/>
              <a:t>://apses2891:3030/</a:t>
            </a:r>
          </a:p>
          <a:p>
            <a:pPr marL="914400" lvl="4" indent="0">
              <a:spcAft>
                <a:spcPts val="0"/>
              </a:spcAft>
              <a:buNone/>
            </a:pPr>
            <a:endParaRPr lang="en-US" sz="1200" i="1" dirty="0"/>
          </a:p>
          <a:p>
            <a:pPr marL="914400" lvl="2" indent="-457200">
              <a:spcAft>
                <a:spcPts val="0"/>
              </a:spcAft>
              <a:buFont typeface="+mj-lt"/>
              <a:buAutoNum type="alphaUcPeriod"/>
            </a:pPr>
            <a:r>
              <a:rPr lang="en-US" sz="2000" dirty="0"/>
              <a:t>How do I build the solution to #4?</a:t>
            </a:r>
          </a:p>
          <a:p>
            <a:pPr marL="1143000" lvl="3" indent="-457200">
              <a:spcAft>
                <a:spcPts val="0"/>
              </a:spcAft>
              <a:buFont typeface="+mj-lt"/>
              <a:buAutoNum type="arabicPeriod"/>
            </a:pPr>
            <a:r>
              <a:rPr lang="en-US" sz="2000" dirty="0" smtClean="0"/>
              <a:t>Assumptions/pre-requisites</a:t>
            </a:r>
          </a:p>
          <a:p>
            <a:pPr marL="685800" lvl="3" indent="0">
              <a:spcAft>
                <a:spcPts val="0"/>
              </a:spcAft>
              <a:buNone/>
            </a:pPr>
            <a:endParaRPr lang="en-US" sz="2000" dirty="0"/>
          </a:p>
          <a:p>
            <a:pPr lvl="4">
              <a:spcAft>
                <a:spcPts val="0"/>
              </a:spcAft>
              <a:buFont typeface="Wingdings" panose="05000000000000000000" pitchFamily="2" charset="2"/>
              <a:buChar char="Ø"/>
            </a:pPr>
            <a:r>
              <a:rPr lang="en-US" dirty="0" smtClean="0"/>
              <a:t>Genesys Composer</a:t>
            </a:r>
          </a:p>
          <a:p>
            <a:pPr marL="1714500" lvl="5" indent="-342900">
              <a:buClr>
                <a:schemeClr val="accent1">
                  <a:lumMod val="60000"/>
                  <a:lumOff val="40000"/>
                </a:schemeClr>
              </a:buClr>
              <a:buFont typeface="Courier New" panose="02070309020205020404" pitchFamily="49" charset="0"/>
              <a:buChar char="o"/>
            </a:pPr>
            <a:r>
              <a:rPr lang="en-US" sz="1500" dirty="0" smtClean="0"/>
              <a:t>Eclipse IDE – Mars Version 2.0</a:t>
            </a:r>
          </a:p>
          <a:p>
            <a:pPr marL="1714500" lvl="5" indent="-342900">
              <a:buClr>
                <a:schemeClr val="accent1">
                  <a:lumMod val="60000"/>
                  <a:lumOff val="40000"/>
                </a:schemeClr>
              </a:buClr>
              <a:buFont typeface="Courier New" panose="02070309020205020404" pitchFamily="49" charset="0"/>
              <a:buChar char="o"/>
            </a:pPr>
            <a:r>
              <a:rPr lang="en-US" sz="1500" dirty="0" smtClean="0"/>
              <a:t>JDK </a:t>
            </a:r>
            <a:r>
              <a:rPr lang="en-US" sz="1500" dirty="0"/>
              <a:t>1.8.0_51</a:t>
            </a:r>
            <a:endParaRPr lang="en-US" sz="1500" dirty="0" smtClean="0"/>
          </a:p>
          <a:p>
            <a:pPr marL="1714500" lvl="5" indent="-342900">
              <a:buClr>
                <a:schemeClr val="accent1">
                  <a:lumMod val="60000"/>
                  <a:lumOff val="40000"/>
                </a:schemeClr>
              </a:buClr>
              <a:buFont typeface="Courier New" panose="02070309020205020404" pitchFamily="49" charset="0"/>
              <a:buChar char="o"/>
            </a:pPr>
            <a:r>
              <a:rPr lang="en-US" sz="1500" dirty="0" smtClean="0"/>
              <a:t>Genesys Composer Plug-In Version 8.1.400.36 (available through the App Store)</a:t>
            </a:r>
          </a:p>
          <a:p>
            <a:pPr lvl="4">
              <a:spcAft>
                <a:spcPts val="0"/>
              </a:spcAft>
              <a:buFont typeface="Wingdings" panose="05000000000000000000" pitchFamily="2" charset="2"/>
              <a:buChar char="Ø"/>
            </a:pPr>
            <a:endParaRPr lang="en-US" dirty="0" smtClean="0"/>
          </a:p>
          <a:p>
            <a:pPr lvl="4">
              <a:spcAft>
                <a:spcPts val="0"/>
              </a:spcAft>
              <a:buFont typeface="Wingdings" panose="05000000000000000000" pitchFamily="2" charset="2"/>
              <a:buChar char="Ø"/>
            </a:pPr>
            <a:r>
              <a:rPr lang="en-US" dirty="0" smtClean="0"/>
              <a:t>Mozilla </a:t>
            </a:r>
            <a:r>
              <a:rPr lang="en-US" dirty="0"/>
              <a:t>FireFox and RESTClient Add-On installed.  Mozilla FireFox 38.0.1 is available from the App Store.  Once installed the RESTClient can be installed from the Tools / Add-ons Menu.  Search for RESTClient and install</a:t>
            </a:r>
            <a:r>
              <a:rPr lang="en-US"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301709503"/>
              </p:ext>
            </p:extLst>
          </p:nvPr>
        </p:nvGraphicFramePr>
        <p:xfrm>
          <a:off x="5257800" y="4267200"/>
          <a:ext cx="914400" cy="771525"/>
        </p:xfrm>
        <a:graphic>
          <a:graphicData uri="http://schemas.openxmlformats.org/presentationml/2006/ole">
            <mc:AlternateContent xmlns:mc="http://schemas.openxmlformats.org/markup-compatibility/2006">
              <mc:Choice xmlns:v="urn:schemas-microsoft-com:vml" Requires="v">
                <p:oleObj spid="_x0000_s52248" name="Document" showAsIcon="1" r:id="rId5" imgW="914400" imgH="771480" progId="Word.Document.12">
                  <p:embed/>
                </p:oleObj>
              </mc:Choice>
              <mc:Fallback>
                <p:oleObj name="Document" showAsIcon="1" r:id="rId5" imgW="914400" imgH="771480" progId="Word.Document.12">
                  <p:embed/>
                  <p:pic>
                    <p:nvPicPr>
                      <p:cNvPr id="0" name=""/>
                      <p:cNvPicPr/>
                      <p:nvPr/>
                    </p:nvPicPr>
                    <p:blipFill>
                      <a:blip r:embed="rId6"/>
                      <a:stretch>
                        <a:fillRect/>
                      </a:stretch>
                    </p:blipFill>
                    <p:spPr>
                      <a:xfrm>
                        <a:off x="5257800" y="4267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8089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2"/>
            </a:pPr>
            <a:r>
              <a:rPr lang="en-US" sz="2000" dirty="0"/>
              <a:t>Step-by-Step </a:t>
            </a:r>
            <a:r>
              <a:rPr lang="en-US" sz="2000" dirty="0" smtClean="0"/>
              <a:t>instructions (</a:t>
            </a:r>
            <a:r>
              <a:rPr lang="en-US" dirty="0" smtClean="0"/>
              <a:t>Hello World ORS Script)</a:t>
            </a:r>
          </a:p>
          <a:p>
            <a:pPr marL="1371600" lvl="4" indent="-457200">
              <a:spcAft>
                <a:spcPts val="0"/>
              </a:spcAft>
              <a:buFont typeface="+mj-lt"/>
              <a:buAutoNum type="alphaLcPeriod"/>
            </a:pPr>
            <a:r>
              <a:rPr lang="en-US" dirty="0" smtClean="0"/>
              <a:t>Open Eclipse</a:t>
            </a:r>
          </a:p>
          <a:p>
            <a:pPr marL="1371600" lvl="4" indent="-457200">
              <a:spcAft>
                <a:spcPts val="0"/>
              </a:spcAft>
              <a:buFont typeface="+mj-lt"/>
              <a:buAutoNum type="alphaLcPeriod"/>
            </a:pPr>
            <a:r>
              <a:rPr lang="en-US" dirty="0"/>
              <a:t>Click </a:t>
            </a:r>
            <a:r>
              <a:rPr lang="en-US" dirty="0" smtClean="0"/>
              <a:t>File </a:t>
            </a:r>
            <a:r>
              <a:rPr lang="en-US" dirty="0" smtClean="0">
                <a:sym typeface="Wingdings" panose="05000000000000000000" pitchFamily="2" charset="2"/>
              </a:rPr>
              <a:t></a:t>
            </a:r>
            <a:r>
              <a:rPr lang="en-US" dirty="0" smtClean="0"/>
              <a:t> New </a:t>
            </a:r>
            <a:r>
              <a:rPr lang="en-US" dirty="0" smtClean="0">
                <a:sym typeface="Wingdings" panose="05000000000000000000" pitchFamily="2" charset="2"/>
              </a:rPr>
              <a:t></a:t>
            </a:r>
            <a:r>
              <a:rPr lang="en-US" dirty="0" smtClean="0"/>
              <a:t> Java </a:t>
            </a:r>
            <a:r>
              <a:rPr lang="en-US" dirty="0"/>
              <a:t>Composer </a:t>
            </a:r>
            <a:r>
              <a:rPr lang="en-US" dirty="0" smtClean="0"/>
              <a:t>Project</a:t>
            </a:r>
          </a:p>
          <a:p>
            <a:pPr marL="1371600" lvl="4" indent="-457200">
              <a:spcAft>
                <a:spcPts val="0"/>
              </a:spcAft>
              <a:buFont typeface="+mj-lt"/>
              <a:buAutoNum type="alphaLcPeriod"/>
            </a:pPr>
            <a:endParaRPr lang="en-US" dirty="0"/>
          </a:p>
          <a:p>
            <a:pPr marL="1371600" lvl="4" indent="-457200">
              <a:spcAft>
                <a:spcPts val="0"/>
              </a:spcAft>
              <a:buFont typeface="+mj-lt"/>
              <a:buAutoNum type="alphaLcPeriod"/>
            </a:pPr>
            <a:endParaRPr lang="en-US" dirty="0" smtClean="0"/>
          </a:p>
          <a:p>
            <a:pPr marL="1371600" lvl="4" indent="-457200">
              <a:spcAft>
                <a:spcPts val="0"/>
              </a:spcAft>
              <a:buFont typeface="+mj-lt"/>
              <a:buAutoNum type="alphaLcPeriod"/>
            </a:pPr>
            <a:endParaRPr lang="en-US" dirty="0"/>
          </a:p>
          <a:p>
            <a:pPr marL="1371600" lvl="4" indent="-457200">
              <a:spcAft>
                <a:spcPts val="0"/>
              </a:spcAft>
              <a:buFont typeface="+mj-lt"/>
              <a:buAutoNum type="alphaLcPeriod"/>
            </a:pPr>
            <a:endParaRPr lang="en-US" dirty="0" smtClean="0"/>
          </a:p>
          <a:p>
            <a:pPr marL="1371600" lvl="4" indent="-457200">
              <a:spcAft>
                <a:spcPts val="0"/>
              </a:spcAft>
              <a:buFont typeface="+mj-lt"/>
              <a:buAutoNum type="alphaLcPeriod"/>
            </a:pPr>
            <a:endParaRPr lang="en-US" dirty="0"/>
          </a:p>
          <a:p>
            <a:pPr marL="1371600" lvl="4" indent="-457200">
              <a:spcAft>
                <a:spcPts val="0"/>
              </a:spcAft>
              <a:buFont typeface="+mj-lt"/>
              <a:buAutoNum type="alphaLcPeriod"/>
            </a:pPr>
            <a:r>
              <a:rPr lang="en-US" dirty="0" smtClean="0"/>
              <a:t>Provide a name for the Project.  Name it </a:t>
            </a:r>
            <a:r>
              <a:rPr lang="en-US" dirty="0" smtClean="0">
                <a:solidFill>
                  <a:srgbClr val="002060"/>
                </a:solidFill>
              </a:rPr>
              <a:t>“HelloWorld_” + Your Initials</a:t>
            </a:r>
            <a:r>
              <a:rPr lang="en-US" dirty="0" smtClean="0"/>
              <a:t>.  I named my project “HelloWorld_VJD” below</a:t>
            </a:r>
          </a:p>
          <a:p>
            <a:pPr marL="1371600" lvl="4" indent="-457200">
              <a:spcAft>
                <a:spcPts val="0"/>
              </a:spcAft>
              <a:buFont typeface="+mj-lt"/>
              <a:buAutoNum type="alphaLcPeriod"/>
            </a:pPr>
            <a:endParaRPr lang="en-US" dirty="0" smtClean="0"/>
          </a:p>
          <a:p>
            <a:pPr marL="1371600" lvl="4" indent="-457200">
              <a:spcAft>
                <a:spcPts val="0"/>
              </a:spcAft>
              <a:buFont typeface="+mj-lt"/>
              <a:buAutoNum type="alphaLcPeriod"/>
            </a:pPr>
            <a:endParaRPr lang="en-US" dirty="0"/>
          </a:p>
          <a:p>
            <a:pPr marL="1371600" lvl="4" indent="-457200">
              <a:spcAft>
                <a:spcPts val="0"/>
              </a:spcAft>
              <a:buFont typeface="+mj-lt"/>
              <a:buAutoNum type="alphaLcPeriod"/>
            </a:pPr>
            <a:endParaRPr lang="en-US" dirty="0" smtClean="0"/>
          </a:p>
          <a:p>
            <a:pPr marL="1371600" lvl="4" indent="-457200">
              <a:spcAft>
                <a:spcPts val="0"/>
              </a:spcAft>
              <a:buFont typeface="+mj-lt"/>
              <a:buAutoNum type="alphaLcPeriod"/>
            </a:pP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943600" cy="1009650"/>
          </a:xfrm>
          <a:prstGeom prst="rect">
            <a:avLst/>
          </a:prstGeom>
          <a:noFill/>
          <a:ln>
            <a:noFill/>
          </a:ln>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3733800"/>
            <a:ext cx="3743325" cy="2537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9776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
            </a:pPr>
            <a:r>
              <a:rPr lang="en-US" dirty="0" smtClean="0"/>
              <a:t>Click the Next Button and Select “Blank Project”, then click Finish</a:t>
            </a:r>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5897638"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499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
            </a:pPr>
            <a:r>
              <a:rPr lang="en-US" dirty="0" smtClean="0"/>
              <a:t>A new blank “HelloWorld” project will be created with a default Interaction Process and default Workflow</a:t>
            </a:r>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05000"/>
            <a:ext cx="8077200" cy="42873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5519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
            </a:pPr>
            <a:r>
              <a:rPr lang="en-US" dirty="0" smtClean="0"/>
              <a:t>Rename the default workflow to match the script name.  Right-click on the default.workflow item underneath the Workflows directory located in the Solutions Explorer window on the left</a:t>
            </a:r>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r>
              <a:rPr lang="en-US" dirty="0" smtClean="0"/>
              <a:t>Select the “Rename” option (F2) and replace “default” with </a:t>
            </a:r>
            <a:r>
              <a:rPr lang="en-US" dirty="0" smtClean="0">
                <a:solidFill>
                  <a:srgbClr val="002060"/>
                </a:solidFill>
              </a:rPr>
              <a:t>“HelloWorld_” + Your Initials</a:t>
            </a:r>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r>
              <a:rPr lang="en-US" dirty="0" smtClean="0"/>
              <a:t>Select OK</a:t>
            </a:r>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a:p>
            <a:pPr marL="1371600" lvl="4" indent="-457200">
              <a:spcAft>
                <a:spcPts val="0"/>
              </a:spcAft>
              <a:buFont typeface="+mj-lt"/>
              <a:buAutoNum type="alphaLcPeriod" startAt="6"/>
            </a:pPr>
            <a:endParaRPr lang="en-US" dirty="0" smtClean="0"/>
          </a:p>
          <a:p>
            <a:pPr marL="1371600" lvl="4" indent="-457200">
              <a:spcAft>
                <a:spcPts val="0"/>
              </a:spcAft>
              <a:buFont typeface="+mj-lt"/>
              <a:buAutoNum type="alphaLcPeriod" startAt="6"/>
            </a:pPr>
            <a:endParaRPr lang="en-US"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45391"/>
            <a:ext cx="7086600" cy="307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8490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
            </a:pPr>
            <a:r>
              <a:rPr lang="en-US" dirty="0" smtClean="0"/>
              <a:t>The default project workflow has now been renamed</a:t>
            </a:r>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r>
              <a:rPr lang="en-US" dirty="0" smtClean="0"/>
              <a:t>Rename the default.ixnprocess in a similar fashion.  Right-click on the default.ixnprocess object underneath the Interaction Processes folder and select “Rename” (F2)</a:t>
            </a:r>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r>
              <a:rPr lang="en-US" dirty="0" smtClean="0"/>
              <a:t>Rename this to just </a:t>
            </a:r>
            <a:r>
              <a:rPr lang="en-US" dirty="0" smtClean="0">
                <a:solidFill>
                  <a:srgbClr val="002060"/>
                </a:solidFill>
              </a:rPr>
              <a:t>“HelloWorld”</a:t>
            </a:r>
            <a:r>
              <a:rPr lang="en-US" dirty="0" smtClean="0"/>
              <a:t> without your initials, select OK</a:t>
            </a:r>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1" y="2971800"/>
            <a:ext cx="7239000" cy="3427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8970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2"/>
            </a:pPr>
            <a:r>
              <a:rPr lang="en-US" dirty="0" smtClean="0"/>
              <a:t>The default project interaction process has now been renamed</a:t>
            </a:r>
          </a:p>
          <a:p>
            <a:pPr marL="914400" lvl="4" indent="0">
              <a:spcAft>
                <a:spcPts val="0"/>
              </a:spcAft>
              <a:buNone/>
            </a:pPr>
            <a:endParaRPr lang="en-US" dirty="0" smtClean="0"/>
          </a:p>
          <a:p>
            <a:pPr marL="1371600" lvl="5" indent="0">
              <a:buNone/>
            </a:pPr>
            <a:r>
              <a:rPr lang="en-US" sz="1400" dirty="0" smtClean="0"/>
              <a:t>Before we can start building our script (aka workflow), we have to do a few more things to our Interaction Process.  First we need to re-associate our workflow.  Previously the default.workflow was associated to the Interaction, but we renamed our workflow to “HelloWorld_VJD”, so we must update the workflow reference to reflect the new workflow name.</a:t>
            </a:r>
          </a:p>
          <a:p>
            <a:pPr marL="914400" lvl="4" indent="0">
              <a:spcAft>
                <a:spcPts val="0"/>
              </a:spcAft>
              <a:buNone/>
            </a:pPr>
            <a:endParaRPr lang="en-US" dirty="0" smtClean="0"/>
          </a:p>
          <a:p>
            <a:pPr marL="1371600" lvl="4" indent="-457200">
              <a:spcAft>
                <a:spcPts val="0"/>
              </a:spcAft>
              <a:buFont typeface="+mj-lt"/>
              <a:buAutoNum type="alphaLcPeriod" startAt="13"/>
            </a:pPr>
            <a:r>
              <a:rPr lang="en-US" dirty="0" smtClean="0"/>
              <a:t>Click on the Workflow box in the HelloWorld.ixnprocess script canvas window.  If the window is not visible, or open, double-click on the HelloWorld.ixnprocess object in the Project Explorer window on the left.</a:t>
            </a:r>
          </a:p>
          <a:p>
            <a:pPr marL="1257300" lvl="4" indent="-342900">
              <a:spcAft>
                <a:spcPts val="0"/>
              </a:spcAft>
              <a:buFont typeface="+mj-lt"/>
              <a:buAutoNum type="alphaLcPeriod" startAt="13"/>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388620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22135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Delivery	</a:t>
            </a:r>
            <a:endParaRPr lang="en-US" dirty="0"/>
          </a:p>
        </p:txBody>
      </p:sp>
      <p:pic>
        <p:nvPicPr>
          <p:cNvPr id="3" name="Picture 2" title="Euro_Command_Center_0366"/>
          <p:cNvPicPr>
            <a:picLocks noChangeAspect="1"/>
          </p:cNvPicPr>
          <p:nvPr/>
        </p:nvPicPr>
        <p:blipFill rotWithShape="1">
          <a:blip r:embed="rId2" cstate="print">
            <a:extLst>
              <a:ext uri="{28A0092B-C50C-407E-A947-70E740481C1C}">
                <a14:useLocalDpi xmlns:a14="http://schemas.microsoft.com/office/drawing/2010/main" val="0"/>
              </a:ext>
            </a:extLst>
          </a:blip>
          <a:srcRect r="22385"/>
          <a:stretch/>
        </p:blipFill>
        <p:spPr>
          <a:xfrm>
            <a:off x="457200" y="1371600"/>
            <a:ext cx="8229600" cy="4381500"/>
          </a:xfrm>
          <a:prstGeom prst="rect">
            <a:avLst/>
          </a:prstGeom>
        </p:spPr>
      </p:pic>
    </p:spTree>
    <p:extLst>
      <p:ext uri="{BB962C8B-B14F-4D97-AF65-F5344CB8AC3E}">
        <p14:creationId xmlns:p14="http://schemas.microsoft.com/office/powerpoint/2010/main" val="61674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4"/>
            </a:pPr>
            <a:r>
              <a:rPr lang="en-US" dirty="0"/>
              <a:t>In the Workflow Property window (bottom), locate the Location/Resource section and click in the Value section to change the assigned workflow</a:t>
            </a:r>
            <a:r>
              <a:rPr lang="en-US" dirty="0" smtClean="0"/>
              <a:t>.</a:t>
            </a:r>
          </a:p>
          <a:p>
            <a:pPr marL="1257300" lvl="4" indent="-342900">
              <a:spcAft>
                <a:spcPts val="0"/>
              </a:spcAft>
              <a:buFont typeface="+mj-lt"/>
              <a:buAutoNum type="alphaLcPeriod" startAt="14"/>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5486400" cy="451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2641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5"/>
            </a:pPr>
            <a:r>
              <a:rPr lang="en-US" dirty="0" smtClean="0"/>
              <a:t>Select the       icon and select the HelloWorld workflow from the available list, select OK</a:t>
            </a:r>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r>
              <a:rPr lang="en-US" dirty="0" smtClean="0"/>
              <a:t>Now rename the Workflow box to your initials.  </a:t>
            </a:r>
          </a:p>
          <a:p>
            <a:pPr marL="1371600" lvl="4" indent="-457200">
              <a:spcAft>
                <a:spcPts val="0"/>
              </a:spcAft>
              <a:buFont typeface="+mj-lt"/>
              <a:buAutoNum type="alphaLcPeriod" startAt="15"/>
            </a:pPr>
            <a:r>
              <a:rPr lang="en-US" dirty="0" smtClean="0"/>
              <a:t>Select the Workflow element</a:t>
            </a:r>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r>
              <a:rPr lang="en-US" dirty="0" smtClean="0"/>
              <a:t>Change defaultWorkflow to your initials in the Alias\Name property of the Property Window.</a:t>
            </a:r>
          </a:p>
          <a:p>
            <a:pPr marL="1371600" lvl="4" indent="-457200">
              <a:spcAft>
                <a:spcPts val="0"/>
              </a:spcAft>
              <a:buFont typeface="+mj-lt"/>
              <a:buAutoNum type="alphaLcPeriod" startAt="15"/>
            </a:pPr>
            <a:endParaRPr lang="en-US" dirty="0"/>
          </a:p>
          <a:p>
            <a:pPr marL="1371600" lvl="4" indent="-457200">
              <a:spcAft>
                <a:spcPts val="0"/>
              </a:spcAft>
              <a:buFont typeface="+mj-lt"/>
              <a:buAutoNum type="alphaLcPeriod" startAt="15"/>
            </a:pPr>
            <a:endParaRPr lang="en-US" dirty="0" smtClean="0">
              <a:sym typeface="Wingdings" panose="05000000000000000000" pitchFamily="2" charset="2"/>
            </a:endParaRPr>
          </a:p>
          <a:p>
            <a:pPr marL="1257300" lvl="4" indent="-342900">
              <a:spcAft>
                <a:spcPts val="0"/>
              </a:spcAft>
              <a:buFont typeface="+mj-lt"/>
              <a:buAutoNum type="alphaLcPeriod" startAt="15"/>
            </a:pPr>
            <a:endParaRPr lang="en-US" dirty="0" smtClean="0"/>
          </a:p>
          <a:p>
            <a:pPr marL="1257300" lvl="4" indent="-342900">
              <a:spcAft>
                <a:spcPts val="0"/>
              </a:spcAft>
              <a:buFont typeface="+mj-lt"/>
              <a:buAutoNum type="alphaLcPeriod" startAt="15"/>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1276348"/>
            <a:ext cx="209550" cy="17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63204"/>
            <a:ext cx="3390900" cy="28087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248" y="4907973"/>
            <a:ext cx="1004455" cy="5022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4250" y="5638800"/>
            <a:ext cx="3510868" cy="45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709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9"/>
            </a:pPr>
            <a:r>
              <a:rPr lang="en-US" dirty="0" smtClean="0"/>
              <a:t>Your project should now look something like…</a:t>
            </a:r>
          </a:p>
          <a:p>
            <a:pPr marL="914400" lvl="4" indent="0">
              <a:spcAft>
                <a:spcPts val="0"/>
              </a:spcAft>
              <a:buNone/>
            </a:pPr>
            <a:endParaRPr lang="en-US" dirty="0" smtClean="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62100"/>
            <a:ext cx="5943600"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6762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0"/>
            </a:pPr>
            <a:r>
              <a:rPr lang="en-US" dirty="0" smtClean="0">
                <a:sym typeface="Wingdings" panose="05000000000000000000" pitchFamily="2" charset="2"/>
              </a:rPr>
              <a:t>The last thing we need to do within our Interaction Process is define the script Application Events- this adds the proper event handler(s) to the script that defines how it is to be used.  For our ORS “Data Flow” scripts, we will use the Interaction-Less Processing event only.  Setting the event to Interaction-Less Processing allows us to call the script, execute it, and close the session.  Additional interactions, outside of the initial request/execution, are not supported.</a:t>
            </a:r>
          </a:p>
          <a:p>
            <a:pPr marL="1371600" lvl="4" indent="-457200">
              <a:spcAft>
                <a:spcPts val="0"/>
              </a:spcAft>
              <a:buFont typeface="+mj-lt"/>
              <a:buAutoNum type="alphaLcPeriod" startAt="20"/>
            </a:pPr>
            <a:endParaRPr lang="en-US" dirty="0" smtClean="0">
              <a:sym typeface="Wingdings" panose="05000000000000000000" pitchFamily="2" charset="2"/>
            </a:endParaRPr>
          </a:p>
          <a:p>
            <a:pPr marL="1371600" lvl="4" indent="-457200">
              <a:spcAft>
                <a:spcPts val="0"/>
              </a:spcAft>
              <a:buFont typeface="+mj-lt"/>
              <a:buAutoNum type="alphaLcPeriod" startAt="20"/>
            </a:pPr>
            <a:r>
              <a:rPr lang="en-US" dirty="0" smtClean="0">
                <a:sym typeface="Wingdings" panose="05000000000000000000" pitchFamily="2" charset="2"/>
              </a:rPr>
              <a:t>Select anywhere in the white area of the canvas to expose the Interaction Process Diagram’s properties window</a:t>
            </a:r>
          </a:p>
          <a:p>
            <a:pPr marL="1371600" lvl="4" indent="-457200">
              <a:spcAft>
                <a:spcPts val="0"/>
              </a:spcAft>
              <a:buFont typeface="+mj-lt"/>
              <a:buAutoNum type="alphaLcPeriod" startAt="20"/>
            </a:pPr>
            <a:endParaRPr lang="en-US" dirty="0" smtClean="0">
              <a:sym typeface="Wingdings" panose="05000000000000000000" pitchFamily="2" charset="2"/>
            </a:endParaRPr>
          </a:p>
          <a:p>
            <a:pPr marL="1371600" lvl="4" indent="-457200">
              <a:spcAft>
                <a:spcPts val="0"/>
              </a:spcAft>
              <a:buFont typeface="+mj-lt"/>
              <a:buAutoNum type="alphaLcPeriod" startAt="20"/>
            </a:pPr>
            <a:r>
              <a:rPr lang="en-US" dirty="0" smtClean="0">
                <a:sym typeface="Wingdings" panose="05000000000000000000" pitchFamily="2" charset="2"/>
              </a:rPr>
              <a:t>Select the Application Event/Events section</a:t>
            </a:r>
          </a:p>
          <a:p>
            <a:pPr marL="1371600" lvl="4" indent="-457200">
              <a:spcAft>
                <a:spcPts val="0"/>
              </a:spcAft>
              <a:buFont typeface="+mj-lt"/>
              <a:buAutoNum type="alphaLcPeriod" startAt="20"/>
            </a:pPr>
            <a:endParaRPr lang="en-US" dirty="0" smtClean="0">
              <a:sym typeface="Wingdings" panose="05000000000000000000" pitchFamily="2" charset="2"/>
            </a:endParaRPr>
          </a:p>
          <a:p>
            <a:pPr marL="1371600" lvl="4" indent="-457200">
              <a:spcAft>
                <a:spcPts val="0"/>
              </a:spcAft>
              <a:buFont typeface="+mj-lt"/>
              <a:buAutoNum type="alphaLcPeriod" startAt="20"/>
            </a:pPr>
            <a:endParaRPr lang="en-US" dirty="0" smtClean="0">
              <a:sym typeface="Wingdings" panose="05000000000000000000" pitchFamily="2" charset="2"/>
            </a:endParaRPr>
          </a:p>
          <a:p>
            <a:pPr marL="1257300" lvl="4" indent="-342900">
              <a:spcAft>
                <a:spcPts val="0"/>
              </a:spcAft>
              <a:buFont typeface="+mj-lt"/>
              <a:buAutoNum type="alphaLcPeriod" startAt="20"/>
            </a:pPr>
            <a:endParaRPr lang="en-US" dirty="0" smtClean="0"/>
          </a:p>
          <a:p>
            <a:pPr marL="1257300" lvl="4" indent="-342900">
              <a:spcAft>
                <a:spcPts val="0"/>
              </a:spcAft>
              <a:buFont typeface="+mj-lt"/>
              <a:buAutoNum type="alphaLcPeriod" startAt="20"/>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179146"/>
            <a:ext cx="7315200" cy="2221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713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3"/>
            </a:pPr>
            <a:r>
              <a:rPr lang="en-US" dirty="0" smtClean="0">
                <a:sym typeface="Wingdings" panose="05000000000000000000" pitchFamily="2" charset="2"/>
              </a:rPr>
              <a:t>Select the     icon to open the Configure Events window</a:t>
            </a:r>
          </a:p>
          <a:p>
            <a:pPr marL="1371600" lvl="4" indent="-457200">
              <a:spcAft>
                <a:spcPts val="0"/>
              </a:spcAft>
              <a:buFont typeface="+mj-lt"/>
              <a:buAutoNum type="alphaLcPeriod" startAt="23"/>
            </a:pPr>
            <a:endParaRPr lang="en-US" dirty="0" smtClean="0">
              <a:sym typeface="Wingdings" panose="05000000000000000000" pitchFamily="2" charset="2"/>
            </a:endParaRPr>
          </a:p>
          <a:p>
            <a:pPr marL="1257300" lvl="4" indent="-342900">
              <a:spcAft>
                <a:spcPts val="0"/>
              </a:spcAft>
              <a:buFont typeface="+mj-lt"/>
              <a:buAutoNum type="alphaLcPeriod" startAt="23"/>
            </a:pPr>
            <a:endParaRPr lang="en-US" dirty="0" smtClean="0"/>
          </a:p>
          <a:p>
            <a:pPr marL="1257300" lvl="4" indent="-342900">
              <a:spcAft>
                <a:spcPts val="0"/>
              </a:spcAft>
              <a:buFont typeface="+mj-lt"/>
              <a:buAutoNum type="alphaLcPeriod" startAt="23"/>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914400" lvl="4" indent="0">
              <a:spcAft>
                <a:spcPts val="0"/>
              </a:spcAft>
              <a:buNone/>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81150"/>
            <a:ext cx="5889773" cy="298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250" y="1276348"/>
            <a:ext cx="209550" cy="17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798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4"/>
            </a:pPr>
            <a:r>
              <a:rPr lang="en-US" dirty="0"/>
              <a:t>Select the ”Ixn Less” radio </a:t>
            </a:r>
            <a:r>
              <a:rPr lang="en-US" dirty="0" smtClean="0"/>
              <a:t>button</a:t>
            </a:r>
            <a:endParaRPr lang="en-US" dirty="0" smtClean="0">
              <a:sym typeface="Wingdings" panose="05000000000000000000" pitchFamily="2" charset="2"/>
            </a:endParaRPr>
          </a:p>
          <a:p>
            <a:pPr marL="1371600" lvl="4" indent="-457200">
              <a:spcAft>
                <a:spcPts val="0"/>
              </a:spcAft>
              <a:buFont typeface="+mj-lt"/>
              <a:buAutoNum type="alphaLcPeriod" startAt="24"/>
            </a:pPr>
            <a:endParaRPr lang="en-US" dirty="0" smtClean="0">
              <a:sym typeface="Wingdings" panose="05000000000000000000" pitchFamily="2" charset="2"/>
            </a:endParaRPr>
          </a:p>
          <a:p>
            <a:pPr marL="1257300" lvl="4" indent="-342900">
              <a:spcAft>
                <a:spcPts val="0"/>
              </a:spcAft>
              <a:buFont typeface="+mj-lt"/>
              <a:buAutoNum type="alphaLcPeriod" startAt="24"/>
            </a:pPr>
            <a:endParaRPr lang="en-US" dirty="0" smtClean="0"/>
          </a:p>
          <a:p>
            <a:pPr marL="1257300" lvl="4" indent="-342900">
              <a:spcAft>
                <a:spcPts val="0"/>
              </a:spcAft>
              <a:buFont typeface="+mj-lt"/>
              <a:buAutoNum type="alphaLcPeriod" startAt="24"/>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25"/>
            </a:pPr>
            <a:r>
              <a:rPr lang="en-US" dirty="0" smtClean="0"/>
              <a:t>Click the OK button</a:t>
            </a:r>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r>
              <a:rPr lang="en-US" dirty="0"/>
              <a:t>Save your changes using either the Save Icon       or the File </a:t>
            </a:r>
            <a:r>
              <a:rPr lang="en-US" dirty="0">
                <a:sym typeface="Wingdings" panose="05000000000000000000" pitchFamily="2" charset="2"/>
              </a:rPr>
              <a:t> Save menu</a:t>
            </a: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4976812" cy="2806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4" y="5410200"/>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810125"/>
            <a:ext cx="51149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206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7"/>
            </a:pPr>
            <a:r>
              <a:rPr lang="en-US" dirty="0" smtClean="0"/>
              <a:t>Now we’re ready to build script out our Hello World script.  Double-Click on the HelloWorld_*.worflow file underneath the Workflows folder.</a:t>
            </a:r>
          </a:p>
          <a:p>
            <a:pPr marL="1371600" lvl="4" indent="-457200">
              <a:spcAft>
                <a:spcPts val="0"/>
              </a:spcAft>
              <a:buFont typeface="+mj-lt"/>
              <a:buAutoNum type="alphaLcPeriod" startAt="27"/>
            </a:pPr>
            <a:endParaRPr lang="en-US" dirty="0" smtClean="0">
              <a:sym typeface="Wingdings" panose="05000000000000000000" pitchFamily="2" charset="2"/>
            </a:endParaRPr>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62125"/>
            <a:ext cx="6781800" cy="463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8940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8"/>
            </a:pPr>
            <a:r>
              <a:rPr lang="en-US" dirty="0" smtClean="0"/>
              <a:t>From the Palette Window on the right-hand side, expand the “Flow Control” section, locate the “SCXML State” item and drag and drop it onto the canvas</a:t>
            </a:r>
          </a:p>
          <a:p>
            <a:pPr marL="1371600" lvl="4" indent="-457200">
              <a:spcAft>
                <a:spcPts val="0"/>
              </a:spcAft>
              <a:buFont typeface="+mj-lt"/>
              <a:buAutoNum type="alphaLcPeriod" startAt="28"/>
            </a:pPr>
            <a:endParaRPr lang="en-US" dirty="0" smtClean="0">
              <a:sym typeface="Wingdings" panose="05000000000000000000" pitchFamily="2" charset="2"/>
            </a:endParaRPr>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25" y="2057400"/>
            <a:ext cx="721220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2395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9"/>
            </a:pPr>
            <a:r>
              <a:rPr lang="en-US" dirty="0" smtClean="0"/>
              <a:t>The SCXML State block will act as the starting point for our script by configuring a new Transitions item.  This is where we designate the phrase within our GET URL which will trigger the script execution.  We use the phrase </a:t>
            </a:r>
            <a:r>
              <a:rPr lang="en-US" i="1" dirty="0" smtClean="0"/>
              <a:t>request.process</a:t>
            </a:r>
            <a:r>
              <a:rPr lang="en-US" dirty="0" smtClean="0"/>
              <a:t> in our all ORS scripts, so we’ll do the same here.</a:t>
            </a:r>
          </a:p>
          <a:p>
            <a:pPr marL="1371600" lvl="4" indent="-457200">
              <a:spcAft>
                <a:spcPts val="0"/>
              </a:spcAft>
              <a:buFont typeface="+mj-lt"/>
              <a:buAutoNum type="alphaLcPeriod" startAt="29"/>
            </a:pPr>
            <a:endParaRPr lang="en-US" dirty="0" smtClean="0">
              <a:sym typeface="Wingdings" panose="05000000000000000000" pitchFamily="2" charset="2"/>
            </a:endParaRPr>
          </a:p>
          <a:p>
            <a:pPr marL="1371600" lvl="4" indent="-457200">
              <a:spcAft>
                <a:spcPts val="0"/>
              </a:spcAft>
              <a:buFont typeface="+mj-lt"/>
              <a:buAutoNum type="alphaLcPeriod" startAt="29"/>
            </a:pPr>
            <a:r>
              <a:rPr lang="en-US" dirty="0" smtClean="0">
                <a:sym typeface="Wingdings" panose="05000000000000000000" pitchFamily="2" charset="2"/>
              </a:rPr>
              <a:t>Click on the SCXML State block and go down to the Properties window, within the Alias/Name section, rename the block to something more meaningful like </a:t>
            </a:r>
            <a:r>
              <a:rPr lang="en-US" dirty="0" smtClean="0">
                <a:solidFill>
                  <a:srgbClr val="002060"/>
                </a:solidFill>
                <a:sym typeface="Wingdings" panose="05000000000000000000" pitchFamily="2" charset="2"/>
              </a:rPr>
              <a:t>WaitForRequest</a:t>
            </a:r>
            <a:r>
              <a:rPr lang="en-US" dirty="0" smtClean="0">
                <a:sym typeface="Wingdings" panose="05000000000000000000" pitchFamily="2" charset="2"/>
              </a:rPr>
              <a:t>.  </a:t>
            </a:r>
          </a:p>
          <a:p>
            <a:pPr marL="1371600" lvl="4" indent="0">
              <a:spcAft>
                <a:spcPts val="0"/>
              </a:spcAft>
              <a:buNone/>
            </a:pPr>
            <a:r>
              <a:rPr lang="en-US" sz="1200" dirty="0" smtClean="0">
                <a:solidFill>
                  <a:srgbClr val="FF0000"/>
                </a:solidFill>
                <a:sym typeface="Wingdings" panose="05000000000000000000" pitchFamily="2" charset="2"/>
              </a:rPr>
              <a:t>(Note that spaces are not allowed in the Block Names)</a:t>
            </a: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375" y="3400425"/>
            <a:ext cx="6467475"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7724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1"/>
            </a:pPr>
            <a:r>
              <a:rPr lang="en-US" dirty="0" smtClean="0"/>
              <a:t>Select the SCXML details/Transitions section and then click the     icon to open Configure Transitions window.</a:t>
            </a:r>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276348"/>
            <a:ext cx="209550" cy="17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809750"/>
            <a:ext cx="6900333"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505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Technology Training Matrix – Basic Overview</a:t>
            </a:r>
            <a:endParaRPr lang="en-US" dirty="0"/>
          </a:p>
        </p:txBody>
      </p:sp>
      <p:sp>
        <p:nvSpPr>
          <p:cNvPr id="4" name="Slide Number Placeholder 3"/>
          <p:cNvSpPr>
            <a:spLocks noGrp="1"/>
          </p:cNvSpPr>
          <p:nvPr>
            <p:ph type="sldNum" sz="quarter" idx="4294967295"/>
          </p:nvPr>
        </p:nvSpPr>
        <p:spPr>
          <a:xfrm>
            <a:off x="8382000" y="6543675"/>
            <a:ext cx="304800" cy="152400"/>
          </a:xfrm>
          <a:prstGeom prst="rect">
            <a:avLst/>
          </a:prstGeom>
        </p:spPr>
        <p:txBody>
          <a:bodyPr/>
          <a:lstStyle/>
          <a:p>
            <a:pPr>
              <a:defRPr/>
            </a:pPr>
            <a:fld id="{A36ABF74-F173-48CC-A265-498516D660D5}" type="slidenum">
              <a:rPr lang="en-US" smtClean="0"/>
              <a:pPr>
                <a:defRPr/>
              </a:pPr>
              <a:t>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99476535"/>
              </p:ext>
            </p:extLst>
          </p:nvPr>
        </p:nvGraphicFramePr>
        <p:xfrm>
          <a:off x="421574" y="1071381"/>
          <a:ext cx="7804127" cy="3218751"/>
        </p:xfrm>
        <a:graphic>
          <a:graphicData uri="http://schemas.openxmlformats.org/drawingml/2006/table">
            <a:tbl>
              <a:tblPr/>
              <a:tblGrid>
                <a:gridCol w="552734"/>
                <a:gridCol w="2918844"/>
                <a:gridCol w="2199067"/>
                <a:gridCol w="1278458"/>
                <a:gridCol w="855024"/>
              </a:tblGrid>
              <a:tr h="147986">
                <a:tc>
                  <a:txBody>
                    <a:bodyPr/>
                    <a:lstStyle/>
                    <a:p>
                      <a:pPr algn="l" fontAlgn="b"/>
                      <a:r>
                        <a:rPr lang="en-US" sz="1100" b="1" i="0" u="none" strike="noStrike" dirty="0">
                          <a:solidFill>
                            <a:srgbClr val="000000"/>
                          </a:solidFill>
                          <a:effectLst/>
                          <a:latin typeface="Calibri"/>
                        </a:rPr>
                        <a:t>Category</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1" i="0" u="none" strike="noStrike" dirty="0">
                          <a:solidFill>
                            <a:srgbClr val="000000"/>
                          </a:solidFill>
                          <a:effectLst/>
                          <a:latin typeface="Calibri"/>
                        </a:rPr>
                        <a:t>Level of </a:t>
                      </a:r>
                      <a:r>
                        <a:rPr lang="en-US" sz="1100" b="1" i="0" u="none" strike="noStrike" dirty="0" smtClean="0">
                          <a:solidFill>
                            <a:srgbClr val="000000"/>
                          </a:solidFill>
                          <a:effectLst/>
                          <a:latin typeface="Calibri"/>
                        </a:rPr>
                        <a:t>Competency </a:t>
                      </a:r>
                      <a:r>
                        <a:rPr lang="en-US" sz="1100" b="1" i="0" u="none" strike="noStrike" dirty="0">
                          <a:solidFill>
                            <a:srgbClr val="000000"/>
                          </a:solidFill>
                          <a:effectLst/>
                          <a:latin typeface="Calibri"/>
                        </a:rPr>
                        <a:t>upon completion of level</a:t>
                      </a:r>
                    </a:p>
                  </a:txBody>
                  <a:tcPr marL="7399" marR="7399" marT="739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Assessment</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Training Type</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Duration</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47986">
                <a:tc>
                  <a:txBody>
                    <a:bodyPr/>
                    <a:lstStyle/>
                    <a:p>
                      <a:pPr algn="l" fontAlgn="b"/>
                      <a:r>
                        <a:rPr lang="en-US" sz="1000" b="0" i="0" u="none" strike="noStrike" dirty="0" smtClean="0">
                          <a:solidFill>
                            <a:srgbClr val="000000"/>
                          </a:solidFill>
                          <a:effectLst/>
                          <a:latin typeface="Calibri"/>
                        </a:rPr>
                        <a:t>Basic  1</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dirty="0">
                          <a:solidFill>
                            <a:srgbClr val="000000"/>
                          </a:solidFill>
                          <a:effectLst/>
                          <a:latin typeface="Calibri"/>
                        </a:rPr>
                        <a:t>No hands-on experience and have </a:t>
                      </a:r>
                      <a:r>
                        <a:rPr lang="en-US" sz="1000" b="0" i="0" u="none" strike="noStrike" dirty="0" smtClean="0">
                          <a:solidFill>
                            <a:srgbClr val="000000"/>
                          </a:solidFill>
                          <a:effectLst/>
                          <a:latin typeface="Calibri"/>
                        </a:rPr>
                        <a:t>Webster's </a:t>
                      </a:r>
                      <a:r>
                        <a:rPr lang="en-US" sz="1000" b="0" i="0" u="none" strike="noStrike" dirty="0">
                          <a:solidFill>
                            <a:srgbClr val="000000"/>
                          </a:solidFill>
                          <a:effectLst/>
                          <a:latin typeface="Calibri"/>
                        </a:rPr>
                        <a:t>understanding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 </a:t>
                      </a:r>
                      <a:r>
                        <a:rPr lang="en-US" sz="1000" b="0" i="0" u="none" strike="noStrike" dirty="0" smtClean="0">
                          <a:solidFill>
                            <a:srgbClr val="000000"/>
                          </a:solidFill>
                          <a:effectLst/>
                          <a:latin typeface="Calibri"/>
                        </a:rPr>
                        <a:t>None</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for all org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 hour</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887915">
                <a:tc>
                  <a:txBody>
                    <a:bodyPr/>
                    <a:lstStyle/>
                    <a:p>
                      <a:pPr algn="l" fontAlgn="b"/>
                      <a:r>
                        <a:rPr lang="en-US" sz="1000" b="0" i="0" u="none" strike="noStrike" dirty="0" smtClean="0">
                          <a:solidFill>
                            <a:srgbClr val="000000"/>
                          </a:solidFill>
                          <a:effectLst/>
                          <a:latin typeface="Calibri"/>
                        </a:rPr>
                        <a:t>Basic 2</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dirty="0">
                          <a:solidFill>
                            <a:srgbClr val="000000"/>
                          </a:solidFill>
                          <a:effectLst/>
                          <a:latin typeface="Calibri"/>
                        </a:rPr>
                        <a:t>Introductory understanding of all capabilities of the service; understand the requirements needed to "configure/build" the service</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3 question assessment after </a:t>
                      </a:r>
                      <a:r>
                        <a:rPr lang="en-US" sz="1000" b="0" i="0" u="none" strike="noStrike" dirty="0" smtClean="0">
                          <a:solidFill>
                            <a:srgbClr val="000000"/>
                          </a:solidFill>
                          <a:effectLst/>
                          <a:latin typeface="Calibri"/>
                        </a:rPr>
                        <a:t>class</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for all org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1.5 hours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3958">
                <a:tc>
                  <a:txBody>
                    <a:bodyPr/>
                    <a:lstStyle/>
                    <a:p>
                      <a:pPr algn="l" fontAlgn="b"/>
                      <a:r>
                        <a:rPr lang="en-US" sz="1000" b="0" i="0" u="none" strike="noStrike" dirty="0" smtClean="0">
                          <a:solidFill>
                            <a:srgbClr val="000000"/>
                          </a:solidFill>
                          <a:effectLst/>
                          <a:latin typeface="Calibri"/>
                        </a:rPr>
                        <a:t>Basic 3</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Perform basic configuration/development tasks; read/understand the requirements to identify any omissions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Know how to log in to non-prod </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Can </a:t>
                      </a:r>
                      <a:r>
                        <a:rPr lang="en-US" sz="1000" b="0" i="0" u="none" strike="noStrike" dirty="0" smtClean="0">
                          <a:solidFill>
                            <a:srgbClr val="000000"/>
                          </a:solidFill>
                          <a:effectLst/>
                          <a:latin typeface="Calibri"/>
                        </a:rPr>
                        <a:t>perform </a:t>
                      </a:r>
                      <a:r>
                        <a:rPr lang="en-US" sz="1000" b="0" i="0" u="none" strike="noStrike" dirty="0">
                          <a:solidFill>
                            <a:srgbClr val="000000"/>
                          </a:solidFill>
                          <a:effectLst/>
                          <a:latin typeface="Calibri"/>
                        </a:rPr>
                        <a:t>a basic development step</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Save your work.</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deck for platform and 1 deck for </a:t>
                      </a:r>
                      <a:r>
                        <a:rPr lang="en-US" sz="1000" b="0" i="0" u="none" strike="noStrike" dirty="0" smtClean="0">
                          <a:solidFill>
                            <a:srgbClr val="000000"/>
                          </a:solidFill>
                          <a:effectLst/>
                          <a:latin typeface="Calibri"/>
                        </a:rPr>
                        <a:t>delivery</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 day</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31873">
                <a:tc>
                  <a:txBody>
                    <a:bodyPr/>
                    <a:lstStyle/>
                    <a:p>
                      <a:pPr algn="l" fontAlgn="b"/>
                      <a:r>
                        <a:rPr lang="en-US" sz="1000" b="0" i="0" u="none" strike="noStrike" dirty="0" smtClean="0">
                          <a:solidFill>
                            <a:srgbClr val="000000"/>
                          </a:solidFill>
                          <a:effectLst/>
                          <a:latin typeface="Calibri"/>
                        </a:rPr>
                        <a:t>Basic 4</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dirty="0">
                          <a:solidFill>
                            <a:srgbClr val="000000"/>
                          </a:solidFill>
                          <a:effectLst/>
                          <a:latin typeface="Calibri"/>
                        </a:rPr>
                        <a:t>Understanding upstream inputs; understanding monitoring; Basic problem solving capabilities; </a:t>
                      </a:r>
                      <a:r>
                        <a:rPr lang="en-US" sz="1000" b="0" i="0" u="none" strike="noStrike" dirty="0" smtClean="0">
                          <a:solidFill>
                            <a:srgbClr val="000000"/>
                          </a:solidFill>
                          <a:effectLst/>
                          <a:latin typeface="Calibri"/>
                        </a:rPr>
                        <a:t>understand </a:t>
                      </a:r>
                      <a:r>
                        <a:rPr lang="en-US" sz="1000" b="0" i="0" u="none" strike="noStrike" dirty="0">
                          <a:solidFill>
                            <a:srgbClr val="000000"/>
                          </a:solidFill>
                          <a:effectLst/>
                          <a:latin typeface="Calibri"/>
                        </a:rPr>
                        <a:t>the requirements to be able to build a solution; can perform basic support and development tasks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Articulate what is passed to the service</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Articulate the monitoring; </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check logs</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basic </a:t>
                      </a:r>
                      <a:r>
                        <a:rPr lang="en-US" sz="1000" b="0" i="0" u="none" strike="noStrike" dirty="0" smtClean="0">
                          <a:solidFill>
                            <a:srgbClr val="000000"/>
                          </a:solidFill>
                          <a:effectLst/>
                          <a:latin typeface="Calibri"/>
                        </a:rPr>
                        <a:t>understanding </a:t>
                      </a:r>
                      <a:r>
                        <a:rPr lang="en-US" sz="1000" b="0" i="0" u="none" strike="noStrike" dirty="0">
                          <a:solidFill>
                            <a:srgbClr val="000000"/>
                          </a:solidFill>
                          <a:effectLst/>
                          <a:latin typeface="Calibri"/>
                        </a:rPr>
                        <a:t>of what is in the log</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Basic understanding of common issues</a:t>
                      </a:r>
                      <a:br>
                        <a:rPr lang="en-US" sz="1000" b="0" i="0" u="none" strike="noStrike" dirty="0">
                          <a:solidFill>
                            <a:srgbClr val="000000"/>
                          </a:solidFill>
                          <a:effectLst/>
                          <a:latin typeface="Calibri"/>
                        </a:rPr>
                      </a:br>
                      <a:r>
                        <a:rPr lang="en-US" sz="1000" b="1" i="0" u="none" strike="noStrike" dirty="0">
                          <a:solidFill>
                            <a:srgbClr val="000000"/>
                          </a:solidFill>
                          <a:effectLst/>
                          <a:latin typeface="Calibri"/>
                        </a:rPr>
                        <a:t>PASSES PROFICIENCY TEST</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Can be on-call</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Work tickets</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Do basic development</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deck for platform and 1 deck for </a:t>
                      </a:r>
                      <a:r>
                        <a:rPr lang="en-US" sz="1000" b="0" i="0" u="none" strike="noStrike" dirty="0" smtClean="0">
                          <a:solidFill>
                            <a:srgbClr val="000000"/>
                          </a:solidFill>
                          <a:effectLst/>
                          <a:latin typeface="Calibri"/>
                        </a:rPr>
                        <a:t>delivery</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2 days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Slide Number Placeholder 3"/>
          <p:cNvSpPr txBox="1">
            <a:spLocks/>
          </p:cNvSpPr>
          <p:nvPr/>
        </p:nvSpPr>
        <p:spPr bwMode="auto">
          <a:xfrm>
            <a:off x="8524504" y="9940018"/>
            <a:ext cx="304800" cy="92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r" rtl="0" eaLnBrk="0" fontAlgn="base" hangingPunct="0">
              <a:lnSpc>
                <a:spcPct val="100000"/>
              </a:lnSpc>
              <a:spcBef>
                <a:spcPct val="0"/>
              </a:spcBef>
              <a:spcAft>
                <a:spcPct val="0"/>
              </a:spcAft>
              <a:defRPr sz="800" b="0" kern="1200">
                <a:solidFill>
                  <a:schemeClr val="tx1"/>
                </a:solidFill>
                <a:latin typeface="Arial" pitchFamily="34" charset="0"/>
                <a:ea typeface="Geneva" charset="-128"/>
                <a:cs typeface="+mn-cs"/>
              </a:defRPr>
            </a:lvl1pPr>
            <a:lvl2pPr marL="4572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2pPr>
            <a:lvl3pPr marL="9144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3pPr>
            <a:lvl4pPr marL="13716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4pPr>
            <a:lvl5pPr marL="18288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5pPr>
            <a:lvl6pPr marL="2286000" algn="l" defTabSz="914400" rtl="0" eaLnBrk="1" latinLnBrk="0" hangingPunct="1">
              <a:defRPr sz="1400" b="1" kern="1200">
                <a:solidFill>
                  <a:schemeClr val="bg1"/>
                </a:solidFill>
                <a:latin typeface="Arial" pitchFamily="34" charset="0"/>
                <a:ea typeface="Geneva" charset="-128"/>
                <a:cs typeface="+mn-cs"/>
              </a:defRPr>
            </a:lvl6pPr>
            <a:lvl7pPr marL="2743200" algn="l" defTabSz="914400" rtl="0" eaLnBrk="1" latinLnBrk="0" hangingPunct="1">
              <a:defRPr sz="1400" b="1" kern="1200">
                <a:solidFill>
                  <a:schemeClr val="bg1"/>
                </a:solidFill>
                <a:latin typeface="Arial" pitchFamily="34" charset="0"/>
                <a:ea typeface="Geneva" charset="-128"/>
                <a:cs typeface="+mn-cs"/>
              </a:defRPr>
            </a:lvl7pPr>
            <a:lvl8pPr marL="3200400" algn="l" defTabSz="914400" rtl="0" eaLnBrk="1" latinLnBrk="0" hangingPunct="1">
              <a:defRPr sz="1400" b="1" kern="1200">
                <a:solidFill>
                  <a:schemeClr val="bg1"/>
                </a:solidFill>
                <a:latin typeface="Arial" pitchFamily="34" charset="0"/>
                <a:ea typeface="Geneva" charset="-128"/>
                <a:cs typeface="+mn-cs"/>
              </a:defRPr>
            </a:lvl8pPr>
            <a:lvl9pPr marL="3657600" algn="l" defTabSz="914400" rtl="0" eaLnBrk="1" latinLnBrk="0" hangingPunct="1">
              <a:defRPr sz="1400" b="1" kern="1200">
                <a:solidFill>
                  <a:schemeClr val="bg1"/>
                </a:solidFill>
                <a:latin typeface="Arial" pitchFamily="34" charset="0"/>
                <a:ea typeface="Geneva" charset="-128"/>
                <a:cs typeface="+mn-cs"/>
              </a:defRPr>
            </a:lvl9pPr>
          </a:lstStyle>
          <a:p>
            <a:pPr>
              <a:defRPr/>
            </a:pPr>
            <a:fld id="{A36ABF74-F173-48CC-A265-498516D660D5}" type="slidenum">
              <a:rPr lang="en-US" smtClean="0"/>
              <a:pPr>
                <a:defRPr/>
              </a:pPr>
              <a:t>3</a:t>
            </a:fld>
            <a:endParaRPr lang="en-US" dirty="0"/>
          </a:p>
        </p:txBody>
      </p:sp>
    </p:spTree>
    <p:extLst>
      <p:ext uri="{BB962C8B-B14F-4D97-AF65-F5344CB8AC3E}">
        <p14:creationId xmlns:p14="http://schemas.microsoft.com/office/powerpoint/2010/main" val="27705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2"/>
            </a:pPr>
            <a:r>
              <a:rPr lang="en-US" dirty="0" smtClean="0"/>
              <a:t>Select the Add button</a:t>
            </a:r>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2"/>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0"/>
            <a:ext cx="6809843" cy="3743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522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3"/>
            </a:pPr>
            <a:r>
              <a:rPr lang="en-US" dirty="0" smtClean="0"/>
              <a:t>Rename the transition from “Transition 1” to </a:t>
            </a:r>
            <a:r>
              <a:rPr lang="en-US" dirty="0" smtClean="0">
                <a:solidFill>
                  <a:srgbClr val="002060"/>
                </a:solidFill>
              </a:rPr>
              <a:t>“Process Request”</a:t>
            </a:r>
            <a:r>
              <a:rPr lang="en-US" dirty="0" smtClean="0"/>
              <a:t> and add the phrase </a:t>
            </a:r>
            <a:r>
              <a:rPr lang="en-US" dirty="0" smtClean="0">
                <a:solidFill>
                  <a:srgbClr val="002060"/>
                </a:solidFill>
              </a:rPr>
              <a:t>“request.process”</a:t>
            </a:r>
            <a:r>
              <a:rPr lang="en-US" dirty="0" smtClean="0"/>
              <a:t> to the “Event” section.</a:t>
            </a:r>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r>
              <a:rPr lang="en-US" dirty="0" smtClean="0"/>
              <a:t>Select OK</a:t>
            </a:r>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smtClean="0"/>
          </a:p>
          <a:p>
            <a:pPr marL="1371600" lvl="4" indent="-457200">
              <a:spcAft>
                <a:spcPts val="0"/>
              </a:spcAft>
              <a:buFont typeface="+mj-lt"/>
              <a:buAutoNum type="alphaLcPeriod" startAt="33"/>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6705600" cy="3714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6031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5"/>
            </a:pPr>
            <a:r>
              <a:rPr lang="en-US" dirty="0" smtClean="0"/>
              <a:t>Add a “Response” block to the script.  A Response block is used to send data back to the calling application; the response.  From </a:t>
            </a:r>
            <a:r>
              <a:rPr lang="en-US" dirty="0"/>
              <a:t>the Palette Window on the right-hand side</a:t>
            </a:r>
            <a:r>
              <a:rPr lang="en-US" dirty="0" smtClean="0"/>
              <a:t>, </a:t>
            </a:r>
            <a:r>
              <a:rPr lang="en-US" dirty="0"/>
              <a:t>locate the </a:t>
            </a:r>
            <a:r>
              <a:rPr lang="en-US" dirty="0" smtClean="0"/>
              <a:t>“Response” </a:t>
            </a:r>
            <a:r>
              <a:rPr lang="en-US" dirty="0"/>
              <a:t>item and drag and drop it onto the canvas</a:t>
            </a:r>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smtClean="0"/>
          </a:p>
          <a:p>
            <a:pPr marL="1371600" lvl="4" indent="-457200">
              <a:spcAft>
                <a:spcPts val="0"/>
              </a:spcAft>
              <a:buFont typeface="+mj-lt"/>
              <a:buAutoNum type="alphaLcPeriod" startAt="35"/>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7288670"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4183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6"/>
            </a:pPr>
            <a:r>
              <a:rPr lang="en-US" dirty="0">
                <a:sym typeface="Wingdings" panose="05000000000000000000" pitchFamily="2" charset="2"/>
              </a:rPr>
              <a:t>Click on the </a:t>
            </a:r>
            <a:r>
              <a:rPr lang="en-US" dirty="0" smtClean="0">
                <a:sym typeface="Wingdings" panose="05000000000000000000" pitchFamily="2" charset="2"/>
              </a:rPr>
              <a:t>Response </a:t>
            </a:r>
            <a:r>
              <a:rPr lang="en-US" dirty="0">
                <a:sym typeface="Wingdings" panose="05000000000000000000" pitchFamily="2" charset="2"/>
              </a:rPr>
              <a:t>block and go down to the Properties window, within the Alias/Name section, rename the block to something more meaningful like </a:t>
            </a:r>
            <a:r>
              <a:rPr lang="en-US" dirty="0" smtClean="0">
                <a:solidFill>
                  <a:srgbClr val="002060"/>
                </a:solidFill>
                <a:sym typeface="Wingdings" panose="05000000000000000000" pitchFamily="2" charset="2"/>
              </a:rPr>
              <a:t>HelloWorld</a:t>
            </a:r>
            <a:r>
              <a:rPr lang="en-US" dirty="0" smtClean="0">
                <a:sym typeface="Wingdings" panose="05000000000000000000" pitchFamily="2" charset="2"/>
              </a:rPr>
              <a:t>.  </a:t>
            </a:r>
          </a:p>
          <a:p>
            <a:pPr marL="1371600" lvl="4" indent="0">
              <a:spcAft>
                <a:spcPts val="0"/>
              </a:spcAft>
              <a:buNone/>
            </a:pPr>
            <a:r>
              <a:rPr lang="en-US" sz="1200" i="1" dirty="0" smtClean="0">
                <a:solidFill>
                  <a:srgbClr val="FF0000"/>
                </a:solidFill>
                <a:sym typeface="Wingdings" panose="05000000000000000000" pitchFamily="2" charset="2"/>
              </a:rPr>
              <a:t>(</a:t>
            </a:r>
            <a:r>
              <a:rPr lang="en-US" sz="1200" i="1" dirty="0">
                <a:solidFill>
                  <a:srgbClr val="FF0000"/>
                </a:solidFill>
                <a:sym typeface="Wingdings" panose="05000000000000000000" pitchFamily="2" charset="2"/>
              </a:rPr>
              <a:t>Note that spaces are not allowed in the Block Names</a:t>
            </a:r>
            <a:r>
              <a:rPr lang="en-US" sz="1200" i="1" dirty="0" smtClean="0">
                <a:solidFill>
                  <a:srgbClr val="FF0000"/>
                </a:solidFill>
                <a:sym typeface="Wingdings" panose="05000000000000000000" pitchFamily="2" charset="2"/>
              </a:rPr>
              <a:t>)</a:t>
            </a: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0">
              <a:spcAft>
                <a:spcPts val="0"/>
              </a:spcAft>
              <a:buNone/>
            </a:pPr>
            <a:endParaRPr lang="en-US" sz="1200" dirty="0">
              <a:solidFill>
                <a:srgbClr val="FF0000"/>
              </a:solidFill>
              <a:sym typeface="Wingdings" panose="05000000000000000000" pitchFamily="2" charset="2"/>
            </a:endParaRPr>
          </a:p>
          <a:p>
            <a:pPr marL="1371600" lvl="4" indent="0">
              <a:spcAft>
                <a:spcPts val="0"/>
              </a:spcAft>
              <a:buNone/>
            </a:pPr>
            <a:endParaRPr lang="en-US" sz="1200" dirty="0" smtClean="0">
              <a:solidFill>
                <a:srgbClr val="FF0000"/>
              </a:solidFill>
              <a:sym typeface="Wingdings" panose="05000000000000000000" pitchFamily="2" charset="2"/>
            </a:endParaRPr>
          </a:p>
          <a:p>
            <a:pPr marL="1371600" lvl="4" indent="-457200">
              <a:spcAft>
                <a:spcPts val="0"/>
              </a:spcAft>
              <a:buFont typeface="+mj-lt"/>
              <a:buAutoNum type="alphaLcPeriod" startAt="37"/>
            </a:pPr>
            <a:r>
              <a:rPr lang="en-US" dirty="0" smtClean="0">
                <a:sym typeface="Wingdings" panose="05000000000000000000" pitchFamily="2" charset="2"/>
              </a:rPr>
              <a:t>Scroll down the Property window to the “Response” section. </a:t>
            </a:r>
            <a:endParaRPr lang="en-US" dirty="0"/>
          </a:p>
          <a:p>
            <a:pPr marL="1371600" lvl="4" indent="-457200">
              <a:spcAft>
                <a:spcPts val="0"/>
              </a:spcAft>
              <a:buFont typeface="+mj-lt"/>
              <a:buAutoNum type="alphaLcPeriod" startAt="37"/>
            </a:pPr>
            <a:endParaRPr lang="en-US" dirty="0">
              <a:sym typeface="Wingdings" panose="05000000000000000000" pitchFamily="2" charset="2"/>
            </a:endParaRPr>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smtClean="0"/>
          </a:p>
          <a:p>
            <a:pPr marL="1371600" lvl="4" indent="-457200">
              <a:spcAft>
                <a:spcPts val="0"/>
              </a:spcAft>
              <a:buFont typeface="+mj-lt"/>
              <a:buAutoNum type="alphaLcPeriod" startAt="37"/>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09800"/>
            <a:ext cx="7294432" cy="242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4953000"/>
            <a:ext cx="373380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0602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8"/>
            </a:pPr>
            <a:r>
              <a:rPr lang="en-US" dirty="0" smtClean="0"/>
              <a:t>Select </a:t>
            </a:r>
            <a:r>
              <a:rPr lang="en-US" dirty="0"/>
              <a:t>the </a:t>
            </a:r>
            <a:r>
              <a:rPr lang="en-US" dirty="0" smtClean="0"/>
              <a:t>Response/Parameters </a:t>
            </a:r>
            <a:r>
              <a:rPr lang="en-US" dirty="0"/>
              <a:t>section and then click the    </a:t>
            </a:r>
            <a:r>
              <a:rPr lang="en-US" dirty="0" smtClean="0"/>
              <a:t> icon </a:t>
            </a:r>
            <a:r>
              <a:rPr lang="en-US" dirty="0"/>
              <a:t>to open </a:t>
            </a:r>
            <a:r>
              <a:rPr lang="en-US" dirty="0" smtClean="0"/>
              <a:t>the Configure Parameters </a:t>
            </a:r>
            <a:r>
              <a:rPr lang="en-US" dirty="0"/>
              <a:t>window</a:t>
            </a:r>
            <a:r>
              <a:rPr lang="en-US" dirty="0" smtClean="0"/>
              <a:t>.</a:t>
            </a:r>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a:sym typeface="Wingdings" panose="05000000000000000000" pitchFamily="2" charset="2"/>
            </a:endParaRPr>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smtClean="0"/>
          </a:p>
          <a:p>
            <a:pPr marL="1371600" lvl="4" indent="-457200">
              <a:spcAft>
                <a:spcPts val="0"/>
              </a:spcAft>
              <a:buFont typeface="+mj-lt"/>
              <a:buAutoNum type="alphaLcPeriod" startAt="38"/>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1219200"/>
            <a:ext cx="209550" cy="17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752600"/>
            <a:ext cx="3753652"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5405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9"/>
            </a:pPr>
            <a:r>
              <a:rPr lang="en-US" dirty="0" smtClean="0"/>
              <a:t>Select </a:t>
            </a:r>
            <a:r>
              <a:rPr lang="en-US" dirty="0"/>
              <a:t>the </a:t>
            </a:r>
            <a:r>
              <a:rPr lang="en-US" dirty="0" smtClean="0"/>
              <a:t>Add button to add a new Response property</a:t>
            </a:r>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r>
              <a:rPr lang="en-US" dirty="0" smtClean="0"/>
              <a:t>The “Property Name” section is where we name our individual response element.  The “Property Value” section holds the value for the response element.  Property Values may be either static text or mapped to a variable.</a:t>
            </a:r>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a:sym typeface="Wingdings" panose="05000000000000000000" pitchFamily="2" charset="2"/>
            </a:endParaRPr>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9"/>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3" y="1524000"/>
            <a:ext cx="3751231"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311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1"/>
            </a:pPr>
            <a:r>
              <a:rPr lang="en-US" dirty="0" smtClean="0"/>
              <a:t>Give the “Property Name” the value of </a:t>
            </a:r>
            <a:r>
              <a:rPr lang="en-US" dirty="0" smtClean="0">
                <a:solidFill>
                  <a:srgbClr val="002060"/>
                </a:solidFill>
              </a:rPr>
              <a:t>“ResponseString”</a:t>
            </a:r>
            <a:r>
              <a:rPr lang="en-US" dirty="0" smtClean="0"/>
              <a:t> and the “Property Value” the value of </a:t>
            </a:r>
            <a:r>
              <a:rPr lang="en-US" dirty="0">
                <a:solidFill>
                  <a:srgbClr val="002060"/>
                </a:solidFill>
              </a:rPr>
              <a:t>'</a:t>
            </a:r>
            <a:r>
              <a:rPr lang="en-US" dirty="0" smtClean="0">
                <a:solidFill>
                  <a:srgbClr val="002060"/>
                </a:solidFill>
              </a:rPr>
              <a:t>Hello World!'</a:t>
            </a:r>
            <a:r>
              <a:rPr lang="en-US" dirty="0" smtClean="0"/>
              <a:t> with single quotes.</a:t>
            </a:r>
          </a:p>
          <a:p>
            <a:pPr marL="1371600" lvl="4" indent="0">
              <a:spcAft>
                <a:spcPts val="0"/>
              </a:spcAft>
              <a:buNone/>
            </a:pPr>
            <a:r>
              <a:rPr lang="en-US" sz="1200" i="1" dirty="0">
                <a:solidFill>
                  <a:srgbClr val="FF0000"/>
                </a:solidFill>
              </a:rPr>
              <a:t>(</a:t>
            </a:r>
            <a:r>
              <a:rPr lang="en-US" sz="1200" i="1" dirty="0" smtClean="0">
                <a:solidFill>
                  <a:srgbClr val="FF0000"/>
                </a:solidFill>
              </a:rPr>
              <a:t>Note that the “Property Value” contains a qualified single-quoted string using Java-Script notation)</a:t>
            </a:r>
            <a:endParaRPr lang="en-US" sz="1200" i="1" dirty="0">
              <a:solidFill>
                <a:srgbClr val="FF0000"/>
              </a:solidFill>
            </a:endParaRPr>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a:p>
          <a:p>
            <a:pPr marL="1371600" lvl="4" indent="-457200">
              <a:spcAft>
                <a:spcPts val="0"/>
              </a:spcAft>
              <a:buFont typeface="+mj-lt"/>
              <a:buAutoNum type="alphaLcPeriod" startAt="42"/>
            </a:pPr>
            <a:r>
              <a:rPr lang="en-US" dirty="0" smtClean="0"/>
              <a:t>Select OK</a:t>
            </a:r>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a:sym typeface="Wingdings" panose="05000000000000000000" pitchFamily="2" charset="2"/>
            </a:endParaRPr>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3744467" cy="3566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7635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3"/>
            </a:pPr>
            <a:r>
              <a:rPr lang="en-US" dirty="0" smtClean="0"/>
              <a:t>Before we finish up with the Response object, add the </a:t>
            </a:r>
            <a:r>
              <a:rPr lang="en-US" dirty="0">
                <a:solidFill>
                  <a:srgbClr val="002060"/>
                </a:solidFill>
              </a:rPr>
              <a:t>'</a:t>
            </a:r>
            <a:r>
              <a:rPr lang="en-US" dirty="0" smtClean="0">
                <a:solidFill>
                  <a:srgbClr val="002060"/>
                </a:solidFill>
              </a:rPr>
              <a:t>Hello World!'</a:t>
            </a:r>
            <a:r>
              <a:rPr lang="en-US" dirty="0" smtClean="0"/>
              <a:t> string to the Response/Result section, once again using the single-quote qualifier.</a:t>
            </a:r>
          </a:p>
          <a:p>
            <a:pPr marL="1371600" lvl="4" indent="0">
              <a:spcAft>
                <a:spcPts val="0"/>
              </a:spcAft>
              <a:buNone/>
            </a:pPr>
            <a:r>
              <a:rPr lang="en-US" sz="1200" i="1" dirty="0">
                <a:solidFill>
                  <a:srgbClr val="FF0000"/>
                </a:solidFill>
              </a:rPr>
              <a:t>(Note </a:t>
            </a:r>
            <a:r>
              <a:rPr lang="en-US" sz="1200" i="1" dirty="0" smtClean="0">
                <a:solidFill>
                  <a:srgbClr val="FF0000"/>
                </a:solidFill>
              </a:rPr>
              <a:t>the value contains </a:t>
            </a:r>
            <a:r>
              <a:rPr lang="en-US" sz="1200" i="1" dirty="0">
                <a:solidFill>
                  <a:srgbClr val="FF0000"/>
                </a:solidFill>
              </a:rPr>
              <a:t>a qualified single-quoted string using Java-Script notation)</a:t>
            </a:r>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a:sym typeface="Wingdings" panose="05000000000000000000" pitchFamily="2" charset="2"/>
            </a:endParaRPr>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p>
          <a:p>
            <a:pPr marL="1371600" lvl="4" indent="-457200">
              <a:spcAft>
                <a:spcPts val="0"/>
              </a:spcAft>
              <a:buFont typeface="+mj-lt"/>
              <a:buAutoNum type="alphaLcPeriod" startAt="42"/>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6565304" cy="233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949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4"/>
            </a:pPr>
            <a:r>
              <a:rPr lang="en-US" dirty="0" smtClean="0"/>
              <a:t>Finish up the script by connecting the blocks together.  Start with the current Entry block, click on the blue line that connects the Entry block to the Exit block </a:t>
            </a:r>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r>
              <a:rPr lang="en-US" dirty="0" smtClean="0"/>
              <a:t>With the line selected, press the Delete key on the keyboard to remove the current connection</a:t>
            </a:r>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a:sym typeface="Wingdings" panose="05000000000000000000" pitchFamily="2" charset="2"/>
            </a:endParaRPr>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smtClean="0"/>
          </a:p>
          <a:p>
            <a:pPr marL="1371600" lvl="4" indent="-457200">
              <a:spcAft>
                <a:spcPts val="0"/>
              </a:spcAft>
              <a:buFont typeface="+mj-lt"/>
              <a:buAutoNum type="alphaLcPeriod" startAt="44"/>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1" y="1676401"/>
            <a:ext cx="1026740"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4175760"/>
            <a:ext cx="1031534" cy="192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9889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6"/>
            </a:pPr>
            <a:r>
              <a:rPr lang="en-US" dirty="0" smtClean="0"/>
              <a:t>Re-arrange the blocks on the screen in the order we want the script to flow with the Entry block first, followed by the SCXML State block, Response block and finally the Exit block.  </a:t>
            </a:r>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r>
              <a:rPr lang="en-US" dirty="0" smtClean="0"/>
              <a:t>Connect the blocks together by clicking the lower circle of one block and dragging the line to the upper circle of the next block.  Repeat this process for all 4 blocks.</a:t>
            </a:r>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a:sym typeface="Wingdings" panose="05000000000000000000" pitchFamily="2" charset="2"/>
            </a:endParaRPr>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46"/>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2983987"/>
            <a:ext cx="4724401" cy="3416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8380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Agenda - Delivery</a:t>
            </a:r>
            <a:endParaRPr lang="en-US" dirty="0"/>
          </a:p>
        </p:txBody>
      </p:sp>
      <p:sp>
        <p:nvSpPr>
          <p:cNvPr id="3" name="Content Placeholder 2"/>
          <p:cNvSpPr>
            <a:spLocks noGrp="1"/>
          </p:cNvSpPr>
          <p:nvPr>
            <p:ph idx="1"/>
          </p:nvPr>
        </p:nvSpPr>
        <p:spPr/>
        <p:txBody>
          <a:bodyPr/>
          <a:lstStyle/>
          <a:p>
            <a:pPr marL="457200" indent="-457200">
              <a:spcAft>
                <a:spcPts val="0"/>
              </a:spcAft>
              <a:buFont typeface="+mj-lt"/>
              <a:buAutoNum type="arabicPeriod"/>
            </a:pPr>
            <a:endParaRPr lang="en-US" dirty="0" smtClean="0"/>
          </a:p>
          <a:p>
            <a:pPr marL="457200" indent="-457200">
              <a:spcAft>
                <a:spcPts val="0"/>
              </a:spcAft>
              <a:buFont typeface="+mj-lt"/>
              <a:buAutoNum type="arabicPeriod"/>
            </a:pPr>
            <a:r>
              <a:rPr lang="en-US" dirty="0" smtClean="0"/>
              <a:t>Definition</a:t>
            </a:r>
          </a:p>
          <a:p>
            <a:pPr marL="457200" indent="-457200">
              <a:spcAft>
                <a:spcPts val="0"/>
              </a:spcAft>
              <a:buFont typeface="+mj-lt"/>
              <a:buAutoNum type="arabicPeriod"/>
            </a:pPr>
            <a:r>
              <a:rPr lang="en-US" dirty="0" smtClean="0"/>
              <a:t>Diagram</a:t>
            </a:r>
          </a:p>
          <a:p>
            <a:pPr marL="457200" indent="-457200">
              <a:spcAft>
                <a:spcPts val="0"/>
              </a:spcAft>
              <a:buFont typeface="+mj-lt"/>
              <a:buAutoNum type="arabicPeriod"/>
            </a:pPr>
            <a:r>
              <a:rPr lang="en-US" dirty="0"/>
              <a:t>Environment overviews including an overview SDLC for this service </a:t>
            </a:r>
          </a:p>
          <a:p>
            <a:pPr marL="457200" lvl="2" indent="0">
              <a:spcAft>
                <a:spcPts val="0"/>
              </a:spcAft>
              <a:buNone/>
            </a:pPr>
            <a:r>
              <a:rPr lang="en-US" dirty="0" smtClean="0"/>
              <a:t>A. 	</a:t>
            </a:r>
            <a:r>
              <a:rPr lang="en-US" dirty="0"/>
              <a:t>Specific Hardware for each environment (where relevant)</a:t>
            </a:r>
          </a:p>
          <a:p>
            <a:pPr marL="457200" indent="-457200">
              <a:spcAft>
                <a:spcPts val="0"/>
              </a:spcAft>
              <a:buFont typeface="+mj-lt"/>
              <a:buAutoNum type="arabicPeriod"/>
            </a:pPr>
            <a:r>
              <a:rPr lang="en-US" dirty="0" smtClean="0"/>
              <a:t>Example issue/request and requirements</a:t>
            </a:r>
          </a:p>
          <a:p>
            <a:pPr marL="457200" indent="-457200">
              <a:spcAft>
                <a:spcPts val="0"/>
              </a:spcAft>
              <a:buFont typeface="+mj-lt"/>
              <a:buAutoNum type="arabicPeriod"/>
            </a:pPr>
            <a:r>
              <a:rPr lang="en-US" dirty="0" smtClean="0"/>
              <a:t>How To:</a:t>
            </a:r>
          </a:p>
          <a:p>
            <a:pPr marL="914400" lvl="2" indent="-457200">
              <a:spcAft>
                <a:spcPts val="0"/>
              </a:spcAft>
              <a:buFont typeface="+mj-lt"/>
              <a:buAutoNum type="alphaUcPeriod"/>
            </a:pPr>
            <a:r>
              <a:rPr lang="en-US" dirty="0" smtClean="0"/>
              <a:t>What do I need access to?</a:t>
            </a:r>
          </a:p>
          <a:p>
            <a:pPr marL="914400" lvl="2" indent="-457200">
              <a:spcAft>
                <a:spcPts val="0"/>
              </a:spcAft>
              <a:buFont typeface="+mj-lt"/>
              <a:buAutoNum type="alphaUcPeriod"/>
            </a:pPr>
            <a:r>
              <a:rPr lang="en-US" dirty="0" smtClean="0"/>
              <a:t>Where to I request access from?</a:t>
            </a:r>
          </a:p>
          <a:p>
            <a:pPr marL="914400" lvl="2" indent="-457200">
              <a:spcAft>
                <a:spcPts val="0"/>
              </a:spcAft>
              <a:buFont typeface="+mj-lt"/>
              <a:buAutoNum type="alphaUcPeriod"/>
            </a:pPr>
            <a:r>
              <a:rPr lang="en-US" dirty="0" smtClean="0"/>
              <a:t>How do I log in? </a:t>
            </a:r>
          </a:p>
          <a:p>
            <a:pPr marL="914400" lvl="2" indent="-457200">
              <a:spcAft>
                <a:spcPts val="0"/>
              </a:spcAft>
              <a:buFont typeface="+mj-lt"/>
              <a:buAutoNum type="alphaUcPeriod"/>
            </a:pPr>
            <a:r>
              <a:rPr lang="en-US" dirty="0" smtClean="0"/>
              <a:t>How do I build the solution to #4?</a:t>
            </a:r>
          </a:p>
          <a:p>
            <a:pPr marL="1143000" lvl="3" indent="-457200">
              <a:spcAft>
                <a:spcPts val="0"/>
              </a:spcAft>
              <a:buFont typeface="+mj-lt"/>
              <a:buAutoNum type="arabicPeriod"/>
            </a:pPr>
            <a:r>
              <a:rPr lang="en-US" dirty="0" smtClean="0"/>
              <a:t>Assumptions/pre-requisites</a:t>
            </a:r>
          </a:p>
          <a:p>
            <a:pPr marL="1143000" lvl="3" indent="-457200">
              <a:spcAft>
                <a:spcPts val="0"/>
              </a:spcAft>
              <a:buFont typeface="+mj-lt"/>
              <a:buAutoNum type="arabicPeriod"/>
            </a:pPr>
            <a:r>
              <a:rPr lang="en-US" dirty="0" smtClean="0"/>
              <a:t>Step-by-Step instructions</a:t>
            </a:r>
          </a:p>
          <a:p>
            <a:pPr marL="1143000" lvl="3" indent="-457200">
              <a:spcAft>
                <a:spcPts val="0"/>
              </a:spcAft>
              <a:buFont typeface="+mj-lt"/>
              <a:buAutoNum type="arabicPeriod"/>
            </a:pPr>
            <a:r>
              <a:rPr lang="en-US" dirty="0" smtClean="0"/>
              <a:t>How do I save it?</a:t>
            </a:r>
          </a:p>
          <a:p>
            <a:pPr marL="1143000" lvl="3" indent="-457200">
              <a:spcAft>
                <a:spcPts val="0"/>
              </a:spcAft>
              <a:buFont typeface="+mj-lt"/>
              <a:buAutoNum type="arabicPeriod"/>
            </a:pPr>
            <a:r>
              <a:rPr lang="en-US" dirty="0" smtClean="0"/>
              <a:t>How do I test it</a:t>
            </a:r>
            <a:r>
              <a:rPr lang="en-US" dirty="0"/>
              <a:t>? </a:t>
            </a:r>
            <a:endParaRPr lang="en-US" dirty="0" smtClean="0"/>
          </a:p>
          <a:p>
            <a:pPr marL="1143000" lvl="3" indent="-457200">
              <a:spcAft>
                <a:spcPts val="0"/>
              </a:spcAft>
              <a:buFont typeface="+mj-lt"/>
              <a:buAutoNum type="arabicPeriod"/>
            </a:pPr>
            <a:r>
              <a:rPr lang="en-US" dirty="0" smtClean="0"/>
              <a:t>Who </a:t>
            </a:r>
            <a:r>
              <a:rPr lang="en-US" dirty="0"/>
              <a:t>QA’s my work</a:t>
            </a:r>
            <a:r>
              <a:rPr lang="en-US" dirty="0" smtClean="0"/>
              <a:t>?</a:t>
            </a:r>
          </a:p>
          <a:p>
            <a:pPr marL="1143000" lvl="3" indent="-457200">
              <a:spcAft>
                <a:spcPts val="0"/>
              </a:spcAft>
              <a:buFont typeface="+mj-lt"/>
              <a:buAutoNum type="arabicPeriod"/>
            </a:pPr>
            <a:r>
              <a:rPr lang="en-US" dirty="0" smtClean="0"/>
              <a:t>How do I migrate it to the next environment/prod?</a:t>
            </a:r>
          </a:p>
          <a:p>
            <a:pPr marL="0" indent="0">
              <a:spcAft>
                <a:spcPts val="0"/>
              </a:spcAft>
              <a:buNone/>
            </a:pPr>
            <a:endParaRPr lang="en-US" dirty="0"/>
          </a:p>
        </p:txBody>
      </p:sp>
    </p:spTree>
    <p:extLst>
      <p:ext uri="{BB962C8B-B14F-4D97-AF65-F5344CB8AC3E}">
        <p14:creationId xmlns:p14="http://schemas.microsoft.com/office/powerpoint/2010/main" val="144539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8"/>
            </a:pPr>
            <a:r>
              <a:rPr lang="en-US" dirty="0" smtClean="0"/>
              <a:t>While we are </a:t>
            </a:r>
            <a:r>
              <a:rPr lang="en-US" dirty="0"/>
              <a:t>technically</a:t>
            </a:r>
            <a:r>
              <a:rPr lang="en-US" dirty="0" smtClean="0"/>
              <a:t> done writing our script and could easily compile and execute the script, there is one last thing to address.  You may have noticed a Caution sign on the Entry block.                       This is a composer warning indicating we have an un-caught                         exception that </a:t>
            </a:r>
            <a:r>
              <a:rPr lang="en-US" u="sng" dirty="0" smtClean="0"/>
              <a:t>should</a:t>
            </a:r>
            <a:r>
              <a:rPr lang="en-US" dirty="0" smtClean="0"/>
              <a:t> be properly handled.  Handling this                       exception will ensure we can safely exit our script in the event of an error.  Not addressing this exception could leave our script in a non-responsive state, consuming resources on the server and potentially negatively impacting the system.</a:t>
            </a:r>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r>
              <a:rPr lang="en-US" dirty="0" smtClean="0"/>
              <a:t>Click on the Entry block and go to the Properties window, locate the Exceptions section and select </a:t>
            </a:r>
            <a:r>
              <a:rPr lang="en-US" dirty="0"/>
              <a:t>the </a:t>
            </a:r>
            <a:r>
              <a:rPr lang="en-US" dirty="0" smtClean="0"/>
              <a:t>Exceptions/Exceptions section, then </a:t>
            </a:r>
            <a:r>
              <a:rPr lang="en-US" dirty="0"/>
              <a:t>click the    </a:t>
            </a:r>
            <a:r>
              <a:rPr lang="en-US" dirty="0" smtClean="0"/>
              <a:t> icon </a:t>
            </a:r>
            <a:r>
              <a:rPr lang="en-US" dirty="0"/>
              <a:t>to open Configure </a:t>
            </a:r>
            <a:r>
              <a:rPr lang="en-US" dirty="0" smtClean="0"/>
              <a:t>Exceptions window</a:t>
            </a:r>
            <a:r>
              <a:rPr lang="en-US" dirty="0"/>
              <a:t>.</a:t>
            </a:r>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a:sym typeface="Wingdings" panose="05000000000000000000" pitchFamily="2" charset="2"/>
            </a:endParaRPr>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smtClean="0"/>
          </a:p>
          <a:p>
            <a:pPr marL="1371600" lvl="4" indent="-457200">
              <a:spcAft>
                <a:spcPts val="0"/>
              </a:spcAft>
              <a:buFont typeface="+mj-lt"/>
              <a:buAutoNum type="alphaLcPeriod" startAt="48"/>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325" y="1752600"/>
            <a:ext cx="1209675" cy="61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3943348"/>
            <a:ext cx="209550" cy="171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210050"/>
            <a:ext cx="3667241"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380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0"/>
            </a:pPr>
            <a:r>
              <a:rPr lang="en-US" dirty="0" smtClean="0"/>
              <a:t>Select OK</a:t>
            </a:r>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a:sym typeface="Wingdings" panose="05000000000000000000" pitchFamily="2" charset="2"/>
            </a:endParaRPr>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smtClean="0"/>
          </a:p>
          <a:p>
            <a:pPr marL="1371600" lvl="4" indent="-457200">
              <a:spcAft>
                <a:spcPts val="0"/>
              </a:spcAft>
              <a:buFont typeface="+mj-lt"/>
              <a:buAutoNum type="alphaLcPeriod" startAt="50"/>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3999"/>
            <a:ext cx="5334000" cy="4750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9374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1"/>
            </a:pPr>
            <a:r>
              <a:rPr lang="en-US" dirty="0" smtClean="0"/>
              <a:t>There are now 2 red circles on the left side of the Entry block; one for each exception.  These need to connect to somewhere, so we’re going to add a 2</a:t>
            </a:r>
            <a:r>
              <a:rPr lang="en-US" baseline="30000" dirty="0" smtClean="0"/>
              <a:t>nd</a:t>
            </a:r>
            <a:r>
              <a:rPr lang="en-US" dirty="0" smtClean="0"/>
              <a:t> Response block to our script that will be used to return an error condition back to the calling application.  Drag and drop a Response item onto the script canvas.</a:t>
            </a:r>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r>
              <a:rPr lang="en-US" dirty="0" smtClean="0"/>
              <a:t>Rename the Response block to something more meaningful, </a:t>
            </a:r>
            <a:r>
              <a:rPr lang="en-US" dirty="0"/>
              <a:t>like </a:t>
            </a:r>
            <a:r>
              <a:rPr lang="en-US" dirty="0" smtClean="0">
                <a:solidFill>
                  <a:srgbClr val="002060"/>
                </a:solidFill>
              </a:rPr>
              <a:t>Exception_HelloWorld</a:t>
            </a:r>
            <a:r>
              <a:rPr lang="en-US" dirty="0" smtClean="0"/>
              <a:t>.  </a:t>
            </a:r>
            <a:r>
              <a:rPr lang="en-US" sz="1100" i="1" dirty="0">
                <a:solidFill>
                  <a:srgbClr val="FF0000"/>
                </a:solidFill>
              </a:rPr>
              <a:t>(refer to </a:t>
            </a:r>
            <a:r>
              <a:rPr lang="en-US" sz="1100" i="1" dirty="0" smtClean="0">
                <a:solidFill>
                  <a:srgbClr val="FF0000"/>
                </a:solidFill>
              </a:rPr>
              <a:t>instruction </a:t>
            </a:r>
            <a:r>
              <a:rPr lang="en-US" sz="1100" i="1" dirty="0">
                <a:solidFill>
                  <a:srgbClr val="FF0000"/>
                </a:solidFill>
              </a:rPr>
              <a:t>ii – kk for adding and renaming a </a:t>
            </a:r>
            <a:r>
              <a:rPr lang="en-US" sz="1100" i="1" dirty="0" smtClean="0">
                <a:solidFill>
                  <a:srgbClr val="FF0000"/>
                </a:solidFill>
              </a:rPr>
              <a:t>Response </a:t>
            </a:r>
            <a:r>
              <a:rPr lang="en-US" sz="1100" i="1" dirty="0">
                <a:solidFill>
                  <a:srgbClr val="FF0000"/>
                </a:solidFill>
              </a:rPr>
              <a:t>block)</a:t>
            </a:r>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a:sym typeface="Wingdings" panose="05000000000000000000" pitchFamily="2" charset="2"/>
            </a:endParaRPr>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4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296649"/>
            <a:ext cx="2352675" cy="2907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029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3"/>
            </a:pPr>
            <a:r>
              <a:rPr lang="en-US" dirty="0"/>
              <a:t>Scroll down the Response block property window until you get to the Response section.  Add the </a:t>
            </a:r>
            <a:r>
              <a:rPr lang="en-US" dirty="0" smtClean="0"/>
              <a:t>string </a:t>
            </a:r>
            <a:r>
              <a:rPr lang="en-US" dirty="0">
                <a:solidFill>
                  <a:srgbClr val="002060"/>
                </a:solidFill>
              </a:rPr>
              <a:t>'Exception encountered in Hello World'</a:t>
            </a:r>
            <a:r>
              <a:rPr lang="en-US" dirty="0"/>
              <a:t> to the Response/Result section and change the Response/Type from positive to </a:t>
            </a:r>
            <a:r>
              <a:rPr lang="en-US" dirty="0">
                <a:solidFill>
                  <a:srgbClr val="FF0000"/>
                </a:solidFill>
              </a:rPr>
              <a:t>negative</a:t>
            </a:r>
            <a:r>
              <a:rPr lang="en-US" dirty="0"/>
              <a:t>.  The negative response type returns a HTTP Status Code of 500 (Internal Server Error), while the positive response type returns a HTTP Status Code of 200 (OK).  The Response/Result value is returned as the HTTP Reason-Phrase.</a:t>
            </a:r>
            <a:endParaRPr lang="en-US" dirty="0" smtClean="0"/>
          </a:p>
          <a:p>
            <a:pPr marL="1371600" lvl="4" indent="-457200">
              <a:spcAft>
                <a:spcPts val="0"/>
              </a:spcAft>
              <a:buFont typeface="+mj-lt"/>
              <a:buAutoNum type="alphaLcPeriod" startAt="53"/>
            </a:pPr>
            <a:endParaRPr lang="en-US" dirty="0" smtClean="0"/>
          </a:p>
          <a:p>
            <a:pPr marL="1371600" lvl="4" indent="-457200">
              <a:spcAft>
                <a:spcPts val="0"/>
              </a:spcAft>
              <a:buFont typeface="+mj-lt"/>
              <a:buAutoNum type="alphaLcPeriod" startAt="53"/>
            </a:pPr>
            <a:endParaRPr lang="en-US" dirty="0"/>
          </a:p>
          <a:p>
            <a:pPr marL="1371600" lvl="4" indent="-457200">
              <a:spcAft>
                <a:spcPts val="0"/>
              </a:spcAft>
              <a:buFont typeface="+mj-lt"/>
              <a:buAutoNum type="alphaLcPeriod" startAt="53"/>
            </a:pPr>
            <a:endParaRPr lang="en-US" dirty="0" smtClean="0"/>
          </a:p>
          <a:p>
            <a:pPr marL="1371600" lvl="4" indent="-457200">
              <a:spcAft>
                <a:spcPts val="0"/>
              </a:spcAft>
              <a:buFont typeface="+mj-lt"/>
              <a:buAutoNum type="alphaLcPeriod" startAt="53"/>
            </a:pPr>
            <a:endParaRPr lang="en-US" dirty="0"/>
          </a:p>
          <a:p>
            <a:pPr marL="1371600" lvl="4" indent="-457200">
              <a:spcAft>
                <a:spcPts val="0"/>
              </a:spcAft>
              <a:buFont typeface="+mj-lt"/>
              <a:buAutoNum type="alphaLcPeriod" startAt="53"/>
            </a:pPr>
            <a:endParaRPr lang="en-US" dirty="0"/>
          </a:p>
          <a:p>
            <a:pPr marL="1371600" lvl="4" indent="-457200">
              <a:spcAft>
                <a:spcPts val="0"/>
              </a:spcAft>
              <a:buFont typeface="+mj-lt"/>
              <a:buAutoNum type="alphaLcPeriod" startAt="53"/>
            </a:pPr>
            <a:endParaRPr lang="en-US" dirty="0" smtClean="0"/>
          </a:p>
          <a:p>
            <a:pPr marL="1371600" lvl="4" indent="-457200">
              <a:spcAft>
                <a:spcPts val="0"/>
              </a:spcAft>
              <a:buFont typeface="+mj-lt"/>
              <a:buAutoNum type="alphaLcPeriod" startAt="53"/>
            </a:pPr>
            <a:endParaRPr lang="en-US" dirty="0"/>
          </a:p>
          <a:p>
            <a:pPr marL="914400" lvl="4" indent="0">
              <a:spcAft>
                <a:spcPts val="0"/>
              </a:spcAft>
              <a:buNone/>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a:sym typeface="Wingdings" panose="05000000000000000000" pitchFamily="2" charset="2"/>
            </a:endParaRPr>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p>
          <a:p>
            <a:pPr marL="1371600" lvl="4" indent="-457200">
              <a:spcAft>
                <a:spcPts val="0"/>
              </a:spcAft>
              <a:buFont typeface="+mj-lt"/>
              <a:buAutoNum type="alphaLcPeriod" startAt="51"/>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971800"/>
            <a:ext cx="6343650" cy="3438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5181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1371600" lvl="4" indent="-457200">
              <a:spcAft>
                <a:spcPts val="0"/>
              </a:spcAft>
              <a:buFont typeface="+mj-lt"/>
              <a:buAutoNum type="alphaLcPeriod" startAt="54"/>
            </a:pPr>
            <a:r>
              <a:rPr lang="en-US" dirty="0" smtClean="0"/>
              <a:t>Connect both of the red exception circles on the left side of the Entry block to the newly created Exception_HelloWorld Response block, then connect </a:t>
            </a:r>
            <a:r>
              <a:rPr lang="en-US" dirty="0"/>
              <a:t>the Response block to the Exit block. </a:t>
            </a: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r>
              <a:rPr lang="en-US" dirty="0" smtClean="0"/>
              <a:t>Save </a:t>
            </a:r>
            <a:r>
              <a:rPr lang="en-US" dirty="0"/>
              <a:t>your changes using either the Save Icon       or the File </a:t>
            </a:r>
            <a:r>
              <a:rPr lang="en-US" dirty="0">
                <a:sym typeface="Wingdings" panose="05000000000000000000" pitchFamily="2" charset="2"/>
              </a:rPr>
              <a:t> Save </a:t>
            </a:r>
            <a:r>
              <a:rPr lang="en-US" dirty="0" smtClean="0">
                <a:sym typeface="Wingdings" panose="05000000000000000000" pitchFamily="2" charset="2"/>
              </a:rPr>
              <a:t>menu</a:t>
            </a:r>
          </a:p>
          <a:p>
            <a:pPr marL="1371600" lvl="4" indent="-457200">
              <a:spcAft>
                <a:spcPts val="0"/>
              </a:spcAft>
              <a:buFont typeface="+mj-lt"/>
              <a:buAutoNum type="alphaLcPeriod" startAt="54"/>
            </a:pPr>
            <a:endParaRPr lang="en-US" dirty="0" smtClean="0">
              <a:sym typeface="Wingdings" panose="05000000000000000000" pitchFamily="2" charset="2"/>
            </a:endParaRPr>
          </a:p>
          <a:p>
            <a:pPr marL="1371600" lvl="4" indent="-457200">
              <a:spcAft>
                <a:spcPts val="0"/>
              </a:spcAft>
              <a:buFont typeface="+mj-lt"/>
              <a:buAutoNum type="alphaLcPeriod" startAt="54"/>
            </a:pPr>
            <a:r>
              <a:rPr lang="en-US" dirty="0"/>
              <a:t>The warning icon is no longer displayed on our Entry block and we’re now ready to test our </a:t>
            </a:r>
            <a:r>
              <a:rPr lang="en-US" dirty="0" smtClean="0"/>
              <a:t>script</a:t>
            </a: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a:sym typeface="Wingdings" panose="05000000000000000000" pitchFamily="2" charset="2"/>
            </a:endParaRPr>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905000"/>
            <a:ext cx="4724401" cy="3425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3" y="5410200"/>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852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smtClean="0"/>
              <a:t>How do I save it?</a:t>
            </a:r>
            <a:r>
              <a:rPr lang="en-US" sz="1200" dirty="0" smtClean="0"/>
              <a:t> </a:t>
            </a:r>
          </a:p>
          <a:p>
            <a:pPr marL="1428750" lvl="4" indent="-342900">
              <a:spcAft>
                <a:spcPts val="0"/>
              </a:spcAft>
              <a:buFont typeface="+mj-lt"/>
              <a:buAutoNum type="alphaLcPeriod"/>
            </a:pPr>
            <a:r>
              <a:rPr lang="en-US" dirty="0" smtClean="0"/>
              <a:t>Up to this point, we’ve made several changes and saved them all, however all the changes are saved locally within Composer.  In order to actually run and test the script, we need to </a:t>
            </a:r>
            <a:r>
              <a:rPr lang="en-US" dirty="0"/>
              <a:t>convert it to scxml.  We do this using the Generate Code  (Alt + G) method from the Diagram menu.</a:t>
            </a:r>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smtClean="0"/>
          </a:p>
          <a:p>
            <a:pPr marL="1371600" lvl="4" indent="-457200">
              <a:spcAft>
                <a:spcPts val="0"/>
              </a:spcAft>
              <a:buFont typeface="+mj-lt"/>
              <a:buAutoNum type="arabicPeriod" startAt="3"/>
            </a:pPr>
            <a:endParaRPr lang="en-US" sz="12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90800"/>
            <a:ext cx="3630083"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824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
            </a:pPr>
            <a:r>
              <a:rPr lang="en-US" dirty="0" smtClean="0"/>
              <a:t>With the HelloWorld workflow open, select the Diagram </a:t>
            </a:r>
            <a:r>
              <a:rPr lang="en-US" dirty="0" smtClean="0">
                <a:sym typeface="Wingdings" panose="05000000000000000000" pitchFamily="2" charset="2"/>
              </a:rPr>
              <a:t> Generate Code (Alt + G) menu option</a:t>
            </a:r>
          </a:p>
          <a:p>
            <a:pPr marL="1371600" lvl="4" indent="-457200">
              <a:spcAft>
                <a:spcPts val="0"/>
              </a:spcAft>
              <a:buFont typeface="+mj-lt"/>
              <a:buAutoNum type="alphaLcPeriod" startAt="2"/>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a:sym typeface="Wingdings" panose="05000000000000000000" pitchFamily="2" charset="2"/>
            </a:endParaRPr>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905000"/>
            <a:ext cx="7362047"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8203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
            </a:pPr>
            <a:r>
              <a:rPr lang="en-US" dirty="0" smtClean="0"/>
              <a:t>Select OK to dismiss the previous message box</a:t>
            </a:r>
          </a:p>
          <a:p>
            <a:pPr marL="1371600" lvl="4" indent="-457200">
              <a:spcAft>
                <a:spcPts val="0"/>
              </a:spcAft>
              <a:buFont typeface="+mj-lt"/>
              <a:buAutoNum type="alphaLcPeriod" startAt="3"/>
            </a:pPr>
            <a:endParaRPr lang="en-US" dirty="0" smtClean="0"/>
          </a:p>
          <a:p>
            <a:pPr marL="1371600" lvl="4" indent="-457200">
              <a:spcAft>
                <a:spcPts val="0"/>
              </a:spcAft>
              <a:buFont typeface="+mj-lt"/>
              <a:buAutoNum type="alphaLcPeriod" startAt="3"/>
            </a:pPr>
            <a:r>
              <a:rPr lang="en-US" dirty="0" smtClean="0"/>
              <a:t>Switch to the HelloWorld Interaction Process diagram (HelloWorld.ixnprocess) and select the Diagram </a:t>
            </a:r>
            <a:r>
              <a:rPr lang="en-US" dirty="0" smtClean="0">
                <a:sym typeface="Wingdings" panose="05000000000000000000" pitchFamily="2" charset="2"/>
              </a:rPr>
              <a:t> Generate Code (Alt + G) menu option</a:t>
            </a:r>
          </a:p>
          <a:p>
            <a:pPr marL="1371600" lvl="4" indent="-457200">
              <a:spcAft>
                <a:spcPts val="0"/>
              </a:spcAft>
              <a:buFont typeface="+mj-lt"/>
              <a:buAutoNum type="alphaLcPeriod" startAt="3"/>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a:sym typeface="Wingdings" panose="05000000000000000000" pitchFamily="2" charset="2"/>
            </a:endParaRPr>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p>
          <a:p>
            <a:pPr marL="1371600" lvl="4" indent="-457200">
              <a:spcAft>
                <a:spcPts val="0"/>
              </a:spcAft>
              <a:buFont typeface="+mj-lt"/>
              <a:buAutoNum type="alphaLcPeriod" startAt="54"/>
            </a:pPr>
            <a:endParaRPr lang="en-US" dirty="0" smtClean="0">
              <a:sym typeface="Wingdings" panose="05000000000000000000" pitchFamily="2" charset="2"/>
            </a:endParaRPr>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a:p>
            <a:pPr marL="1371600" lvl="4" indent="-457200">
              <a:spcAft>
                <a:spcPts val="0"/>
              </a:spcAft>
              <a:buFont typeface="+mj-lt"/>
              <a:buAutoNum type="alphaLcPeriod" startAt="25"/>
            </a:pPr>
            <a:endParaRPr lang="en-US" dirty="0" smtClean="0"/>
          </a:p>
          <a:p>
            <a:pPr marL="1371600" lvl="4" indent="-457200">
              <a:spcAft>
                <a:spcPts val="0"/>
              </a:spcAft>
              <a:buFont typeface="+mj-lt"/>
              <a:buAutoNum type="alphaLcPeriod" startAt="25"/>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38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412" y="2438400"/>
            <a:ext cx="7367588" cy="396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2134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marL="1371600" lvl="4" indent="-457200">
              <a:spcAft>
                <a:spcPts val="0"/>
              </a:spcAft>
              <a:buFont typeface="+mj-lt"/>
              <a:buAutoNum type="alphaLcPeriod" startAt="5"/>
            </a:pPr>
            <a:r>
              <a:rPr lang="en-US" dirty="0" smtClean="0"/>
              <a:t>Select OK to dismiss the previous message box</a:t>
            </a:r>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r>
              <a:rPr lang="en-US" dirty="0" smtClean="0"/>
              <a:t>Now that we have converted our script to .scxml we can use the Export function to create a .war file that can be deployed to a Tomcat server.  From the File Menu, select Export </a:t>
            </a:r>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endParaRPr lang="en-US" dirty="0" smtClean="0"/>
          </a:p>
          <a:p>
            <a:pPr marL="1371600" lvl="4" indent="-457200">
              <a:spcAft>
                <a:spcPts val="0"/>
              </a:spcAft>
              <a:buFont typeface="+mj-lt"/>
              <a:buAutoNum type="alphaLcPeriod" startAt="5"/>
            </a:pPr>
            <a:r>
              <a:rPr lang="en-US" dirty="0" smtClean="0"/>
              <a:t>Underneath the Composer folder, select “Java Composer Project as WAR file” and select the Next button.</a:t>
            </a:r>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38375"/>
            <a:ext cx="3033712" cy="3178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0872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
            </a:pPr>
            <a:r>
              <a:rPr lang="en-US" dirty="0" smtClean="0"/>
              <a:t>Continue on with the “Export Composer WAR file to a location” radio button selected and press the Next button</a:t>
            </a:r>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8"/>
            </a:pPr>
            <a:endParaRPr lang="en-US" dirty="0" smtClean="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1828800"/>
            <a:ext cx="4458518"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959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*From Basic 1&amp;2*</a:t>
            </a:r>
            <a:endParaRPr lang="en-US" dirty="0"/>
          </a:p>
        </p:txBody>
      </p:sp>
      <p:sp>
        <p:nvSpPr>
          <p:cNvPr id="4" name="Content Placeholder 2"/>
          <p:cNvSpPr txBox="1">
            <a:spLocks/>
          </p:cNvSpPr>
          <p:nvPr/>
        </p:nvSpPr>
        <p:spPr>
          <a:xfrm>
            <a:off x="455613" y="990600"/>
            <a:ext cx="4040187" cy="1676400"/>
          </a:xfrm>
          <a:prstGeom prst="rect">
            <a:avLst/>
          </a:prstGeom>
        </p:spPr>
        <p:txBody>
          <a:bodyPr vert="horz" lIns="0" tIns="0" rIns="0" bIns="0" rtlCol="0">
            <a:normAutofit fontScale="92500" lnSpcReduction="20000"/>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defRPr/>
            </a:pPr>
            <a:endParaRPr lang="en-US" sz="1800" dirty="0" smtClean="0">
              <a:solidFill>
                <a:srgbClr val="FF0000"/>
              </a:solidFill>
            </a:endParaRPr>
          </a:p>
          <a:p>
            <a:pPr marL="0" indent="0">
              <a:buNone/>
              <a:defRPr/>
            </a:pPr>
            <a:r>
              <a:rPr lang="en-US" sz="1800" dirty="0" smtClean="0">
                <a:solidFill>
                  <a:srgbClr val="FF0000"/>
                </a:solidFill>
              </a:rPr>
              <a:t>Product Overview….</a:t>
            </a:r>
          </a:p>
          <a:p>
            <a:pPr marL="228600" lvl="1" algn="just">
              <a:buClr>
                <a:schemeClr val="accent1">
                  <a:lumMod val="60000"/>
                  <a:lumOff val="40000"/>
                </a:schemeClr>
              </a:buClr>
              <a:buFont typeface="Wingdings" panose="05000000000000000000" pitchFamily="2" charset="2"/>
              <a:buChar char="Ø"/>
            </a:pPr>
            <a:r>
              <a:rPr lang="en-US" sz="1200" dirty="0" smtClean="0"/>
              <a:t>Orchestration Server takes Genesys’ core capability of routing and extends it, generalizes it, and integrates it with Conversation Manager</a:t>
            </a:r>
          </a:p>
          <a:p>
            <a:pPr marL="228600" lvl="1">
              <a:buClr>
                <a:schemeClr val="accent1">
                  <a:lumMod val="60000"/>
                  <a:lumOff val="40000"/>
                </a:schemeClr>
              </a:buClr>
              <a:buFont typeface="Wingdings" panose="05000000000000000000" pitchFamily="2" charset="2"/>
              <a:buChar char="Ø"/>
            </a:pPr>
            <a:r>
              <a:rPr lang="en-US" sz="1200" dirty="0" smtClean="0"/>
              <a:t>Orchestration </a:t>
            </a:r>
            <a:r>
              <a:rPr lang="en-US" sz="1200" dirty="0"/>
              <a:t>Server is used to access different backend data sources (MSSQL DB, </a:t>
            </a:r>
            <a:r>
              <a:rPr lang="en-US" sz="1200" dirty="0" smtClean="0"/>
              <a:t>Oracle </a:t>
            </a:r>
            <a:r>
              <a:rPr lang="en-US" sz="1200" dirty="0"/>
              <a:t>DBs &amp; Web Services) used by these platforms:  ICM, </a:t>
            </a:r>
            <a:r>
              <a:rPr lang="en-US" sz="1200" dirty="0" smtClean="0"/>
              <a:t>EVP, VCCD </a:t>
            </a:r>
            <a:r>
              <a:rPr lang="en-US" sz="1200" dirty="0"/>
              <a:t>&amp; Conversation Manager.</a:t>
            </a:r>
          </a:p>
          <a:p>
            <a:pPr marL="0" indent="0">
              <a:buNone/>
              <a:defRPr/>
            </a:pPr>
            <a:endParaRPr lang="en-US" sz="1800" dirty="0" smtClean="0">
              <a:solidFill>
                <a:srgbClr val="FF0000"/>
              </a:solidFill>
            </a:endParaRPr>
          </a:p>
        </p:txBody>
      </p:sp>
      <p:sp>
        <p:nvSpPr>
          <p:cNvPr id="5" name="Content Placeholder 3"/>
          <p:cNvSpPr txBox="1">
            <a:spLocks/>
          </p:cNvSpPr>
          <p:nvPr/>
        </p:nvSpPr>
        <p:spPr>
          <a:xfrm>
            <a:off x="381000" y="2743200"/>
            <a:ext cx="4114800" cy="1295400"/>
          </a:xfrm>
          <a:prstGeom prst="rect">
            <a:avLst/>
          </a:prstGeom>
        </p:spPr>
        <p:txBody>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700" dirty="0" smtClean="0">
                <a:solidFill>
                  <a:srgbClr val="FF0000"/>
                </a:solidFill>
              </a:rPr>
              <a:t>In Support of….</a:t>
            </a:r>
          </a:p>
          <a:p>
            <a:pPr marL="171450" lvl="1" indent="-171450">
              <a:buClr>
                <a:schemeClr val="accent1"/>
              </a:buClr>
              <a:buFont typeface="Wingdings" panose="05000000000000000000" pitchFamily="2" charset="2"/>
              <a:buChar char="Ø"/>
              <a:defRPr/>
            </a:pPr>
            <a:r>
              <a:rPr lang="en-US" sz="1200" dirty="0"/>
              <a:t>Offers an open standards-based platform with a State Chart extensible Markup Language (SCXML) engine that enables intelligent distribution of interactions throughout the enterprise.</a:t>
            </a:r>
          </a:p>
          <a:p>
            <a:pPr marL="0" indent="0">
              <a:buNone/>
              <a:defRPr/>
            </a:pPr>
            <a:endParaRPr lang="en-US" sz="1700" dirty="0" smtClean="0">
              <a:solidFill>
                <a:srgbClr val="FF0000"/>
              </a:solidFill>
            </a:endParaRPr>
          </a:p>
        </p:txBody>
      </p:sp>
      <p:sp>
        <p:nvSpPr>
          <p:cNvPr id="6" name="Content Placeholder 3"/>
          <p:cNvSpPr txBox="1">
            <a:spLocks/>
          </p:cNvSpPr>
          <p:nvPr/>
        </p:nvSpPr>
        <p:spPr bwMode="auto">
          <a:xfrm>
            <a:off x="381000" y="4419600"/>
            <a:ext cx="42291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Aft>
                <a:spcPct val="35000"/>
              </a:spcAft>
              <a:buClr>
                <a:schemeClr val="accent1"/>
              </a:buClr>
              <a:defRPr sz="1400">
                <a:solidFill>
                  <a:schemeClr val="tx1"/>
                </a:solidFill>
                <a:latin typeface="Arial" pitchFamily="34" charset="0"/>
                <a:ea typeface="Geneva" charset="-128"/>
                <a:cs typeface="Arial Unicode MS" pitchFamily="34" charset="-128"/>
              </a:defRPr>
            </a:lvl1pPr>
            <a:lvl2pPr marL="742950" indent="-285750" eaLnBrk="0" hangingPunct="0">
              <a:lnSpc>
                <a:spcPct val="95000"/>
              </a:lnSpc>
              <a:spcAft>
                <a:spcPct val="35000"/>
              </a:spcAft>
              <a:buClr>
                <a:schemeClr val="accent1"/>
              </a:buClr>
              <a:buSzPct val="90000"/>
              <a:buFont typeface="Arial" pitchFamily="34" charset="0"/>
              <a:buChar char="•"/>
              <a:defRPr sz="1400">
                <a:solidFill>
                  <a:schemeClr val="tx1"/>
                </a:solidFill>
                <a:latin typeface="Arial" pitchFamily="34" charset="0"/>
                <a:ea typeface="Arial Unicode MS" pitchFamily="34" charset="-128"/>
                <a:cs typeface="Arial Unicode MS" pitchFamily="34" charset="-128"/>
              </a:defRPr>
            </a:lvl2pPr>
            <a:lvl3pPr marL="11430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3pPr>
            <a:lvl4pPr marL="16002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4pPr>
            <a:lvl5pPr marL="20574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9pPr>
          </a:lstStyle>
          <a:p>
            <a:pPr>
              <a:buClr>
                <a:srgbClr val="D45D00"/>
              </a:buClr>
            </a:pPr>
            <a:r>
              <a:rPr lang="en-US" altLang="en-US" sz="1700" dirty="0">
                <a:solidFill>
                  <a:srgbClr val="FF0000"/>
                </a:solidFill>
              </a:rPr>
              <a:t>Supported By</a:t>
            </a:r>
            <a:r>
              <a:rPr lang="en-US" altLang="en-US" sz="1700" dirty="0" smtClean="0">
                <a:solidFill>
                  <a:srgbClr val="FF0000"/>
                </a:solidFill>
              </a:rPr>
              <a:t>:</a:t>
            </a:r>
          </a:p>
          <a:p>
            <a:pPr marL="342900" lvl="1" indent="-228600">
              <a:buClr>
                <a:srgbClr val="D45D00"/>
              </a:buClr>
              <a:buFont typeface="Wingdings" panose="05000000000000000000" pitchFamily="2" charset="2"/>
              <a:buChar char="Ø"/>
            </a:pPr>
            <a:r>
              <a:rPr lang="en-US" altLang="en-US" sz="1200" dirty="0">
                <a:solidFill>
                  <a:srgbClr val="535659"/>
                </a:solidFill>
              </a:rPr>
              <a:t>Vendor:  Genesys</a:t>
            </a:r>
            <a:endParaRPr lang="en-US" altLang="en-US" sz="1200" dirty="0">
              <a:solidFill>
                <a:srgbClr val="63666A"/>
              </a:solidFill>
            </a:endParaRPr>
          </a:p>
          <a:p>
            <a:pPr marL="342900" lvl="1" indent="-228600">
              <a:buClr>
                <a:srgbClr val="D45D00"/>
              </a:buClr>
              <a:buFont typeface="Wingdings" panose="05000000000000000000" pitchFamily="2" charset="2"/>
              <a:buChar char="Ø"/>
            </a:pPr>
            <a:r>
              <a:rPr lang="en-US" altLang="en-US" sz="1200" dirty="0">
                <a:solidFill>
                  <a:srgbClr val="535659"/>
                </a:solidFill>
              </a:rPr>
              <a:t>Optum Technology:</a:t>
            </a:r>
          </a:p>
          <a:p>
            <a:pPr lvl="2">
              <a:buClr>
                <a:srgbClr val="D45D00"/>
              </a:buClr>
              <a:buFontTx/>
              <a:buChar char="•"/>
            </a:pPr>
            <a:r>
              <a:rPr lang="en-US" altLang="en-US" sz="1200" dirty="0">
                <a:solidFill>
                  <a:srgbClr val="535659"/>
                </a:solidFill>
              </a:rPr>
              <a:t>Von Dvoracek, Anthony Cimo  – Technology Specialist / Product Development</a:t>
            </a:r>
          </a:p>
          <a:p>
            <a:pPr lvl="2">
              <a:buClr>
                <a:srgbClr val="D45D00"/>
              </a:buClr>
              <a:buFontTx/>
              <a:buChar char="•"/>
            </a:pPr>
            <a:r>
              <a:rPr lang="en-US" altLang="en-US" sz="1200" dirty="0">
                <a:solidFill>
                  <a:srgbClr val="535659"/>
                </a:solidFill>
              </a:rPr>
              <a:t>David Fitzpatrick – Service Level Owner</a:t>
            </a:r>
          </a:p>
          <a:p>
            <a:pPr>
              <a:buClr>
                <a:srgbClr val="D45D00"/>
              </a:buClr>
            </a:pPr>
            <a:endParaRPr lang="en-US" altLang="en-US" sz="1700" dirty="0">
              <a:solidFill>
                <a:srgbClr val="FF0000"/>
              </a:solidFill>
            </a:endParaRPr>
          </a:p>
        </p:txBody>
      </p:sp>
      <p:pic>
        <p:nvPicPr>
          <p:cNvPr id="7" name="Picture 6" title="Euro_Call_Center_011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49861" y="1371601"/>
            <a:ext cx="3436939" cy="4381500"/>
          </a:xfrm>
          <a:prstGeom prst="rect">
            <a:avLst/>
          </a:prstGeom>
        </p:spPr>
      </p:pic>
    </p:spTree>
    <p:extLst>
      <p:ext uri="{BB962C8B-B14F-4D97-AF65-F5344CB8AC3E}">
        <p14:creationId xmlns:p14="http://schemas.microsoft.com/office/powerpoint/2010/main" val="209851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
            </a:pPr>
            <a:r>
              <a:rPr lang="en-US" dirty="0" smtClean="0"/>
              <a:t>Press the Finish button to create a .war file.  Note the destination folder, this is where the .war file will be saved.</a:t>
            </a:r>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9"/>
            </a:pPr>
            <a:endParaRPr lang="en-US" dirty="0" smtClean="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19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4148058"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3009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
            </a:pPr>
            <a:r>
              <a:rPr lang="en-US" dirty="0" smtClean="0"/>
              <a:t>As the project is exported, log entries are written to the Console tab towards the bottom.  Review the output to make sure the .war file was properly built and exported</a:t>
            </a:r>
          </a:p>
          <a:p>
            <a:pPr marL="1371600" lvl="4" indent="-457200">
              <a:spcAft>
                <a:spcPts val="0"/>
              </a:spcAft>
              <a:buFont typeface="+mj-lt"/>
              <a:buAutoNum type="alphaLcPeriod" startAt="10"/>
            </a:pPr>
            <a:endParaRPr lang="en-US" dirty="0"/>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981200"/>
            <a:ext cx="5638800" cy="4375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714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1"/>
            </a:pPr>
            <a:r>
              <a:rPr lang="en-US" dirty="0" smtClean="0"/>
              <a:t>Check the destination folder for the HelloWorld_VJD.war file.</a:t>
            </a:r>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endParaRPr lang="en-US" dirty="0" smtClean="0"/>
          </a:p>
          <a:p>
            <a:pPr marL="1371600" lvl="4" indent="-457200">
              <a:spcAft>
                <a:spcPts val="0"/>
              </a:spcAft>
              <a:buFont typeface="+mj-lt"/>
              <a:buAutoNum type="alphaLcPeriod" startAt="11"/>
            </a:pPr>
            <a:endParaRPr lang="en-US" dirty="0"/>
          </a:p>
          <a:p>
            <a:pPr marL="1371600" lvl="4" indent="-457200">
              <a:spcAft>
                <a:spcPts val="0"/>
              </a:spcAft>
              <a:buFont typeface="+mj-lt"/>
              <a:buAutoNum type="alphaLcPeriod" startAt="11"/>
            </a:pPr>
            <a:r>
              <a:rPr lang="en-US" dirty="0" smtClean="0"/>
              <a:t>The </a:t>
            </a:r>
            <a:r>
              <a:rPr lang="en-US" dirty="0"/>
              <a:t>.war file is a compressed file that contains our .scxml files and all the dependent objects needed to run our script</a:t>
            </a:r>
            <a:r>
              <a:rPr lang="en-US" dirty="0" smtClean="0"/>
              <a:t>.</a:t>
            </a:r>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524000"/>
            <a:ext cx="6444570"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3984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3"/>
            </a:pPr>
            <a:r>
              <a:rPr lang="en-US" dirty="0" smtClean="0"/>
              <a:t>To deploy the HelloWorld script, simply copy and paste the .war file to the webapps directory of a Tomcat server.  Once copied, Tomcat will de-compress the file and deploy the script.</a:t>
            </a:r>
          </a:p>
          <a:p>
            <a:pPr marL="1714500" lvl="5"/>
            <a:r>
              <a:rPr lang="en-US" sz="1400" dirty="0" smtClean="0">
                <a:latin typeface="Arial" pitchFamily="34" charset="0"/>
                <a:cs typeface="Arial" pitchFamily="34" charset="0"/>
              </a:rPr>
              <a:t>Browse to the Dev/Test </a:t>
            </a:r>
            <a:r>
              <a:rPr lang="en-US" sz="1400" dirty="0">
                <a:latin typeface="Arial" pitchFamily="34" charset="0"/>
                <a:cs typeface="Arial" pitchFamily="34" charset="0"/>
              </a:rPr>
              <a:t>Tomcat server; </a:t>
            </a:r>
            <a:r>
              <a:rPr lang="en-US" sz="1400" dirty="0">
                <a:hlinkClick r:id="rId2" action="ppaction://hlinkfile"/>
              </a:rPr>
              <a:t>\\</a:t>
            </a:r>
            <a:r>
              <a:rPr lang="en-US" sz="1400" dirty="0" smtClean="0">
                <a:hlinkClick r:id="rId2" action="ppaction://hlinkfile"/>
              </a:rPr>
              <a:t>apsed3466\webapps\</a:t>
            </a:r>
            <a:endParaRPr lang="en-US" sz="1400" dirty="0"/>
          </a:p>
          <a:p>
            <a:pPr marL="1714500" lvl="5"/>
            <a:r>
              <a:rPr lang="en-US" sz="1400" dirty="0" smtClean="0">
                <a:latin typeface="Arial" pitchFamily="34" charset="0"/>
                <a:cs typeface="Arial" pitchFamily="34" charset="0"/>
              </a:rPr>
              <a:t>Copy the HelloWorld .war file from the destination directory on your local machine to the Dev/Test Tomcat server</a:t>
            </a:r>
            <a:r>
              <a:rPr lang="en-US" sz="1600" dirty="0" smtClean="0">
                <a:latin typeface="Arial" pitchFamily="34" charset="0"/>
                <a:cs typeface="Arial" pitchFamily="34" charset="0"/>
              </a:rPr>
              <a:t>.</a:t>
            </a:r>
            <a:endParaRPr lang="en-US" sz="1600" dirty="0">
              <a:latin typeface="Arial" pitchFamily="34" charset="0"/>
              <a:cs typeface="Arial" pitchFamily="34" charset="0"/>
            </a:endParaRPr>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95600"/>
            <a:ext cx="7848600" cy="3209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34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4"/>
            </a:pPr>
            <a:r>
              <a:rPr lang="en-US" dirty="0" smtClean="0"/>
              <a:t>Tomcat will create a new sub-folder underneath the webapps folder.  Verify the folder is there and that the .scxml files are in the src-gen sub sub-folder.</a:t>
            </a:r>
            <a:endParaRPr lang="en-US" sz="1600" dirty="0">
              <a:latin typeface="Arial" pitchFamily="34" charset="0"/>
              <a:cs typeface="Arial" pitchFamily="34" charset="0"/>
            </a:endParaRPr>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52600"/>
            <a:ext cx="6637866"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2821091"/>
            <a:ext cx="4800600" cy="342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544" y="5138738"/>
            <a:ext cx="3780769" cy="1262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362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noFill/>
        </p:spPr>
        <p:txBody>
          <a:bodyPr>
            <a:normAutofit/>
          </a:bodyPr>
          <a:lstStyle/>
          <a:p>
            <a:pPr marL="1371600" lvl="4" indent="-457200">
              <a:spcAft>
                <a:spcPts val="0"/>
              </a:spcAft>
              <a:buFont typeface="+mj-lt"/>
              <a:buAutoNum type="alphaLcPeriod" startAt="15"/>
            </a:pPr>
            <a:r>
              <a:rPr lang="en-US" dirty="0" smtClean="0"/>
              <a:t>Congratulations!  The script has been successfully deployed.</a:t>
            </a:r>
          </a:p>
          <a:p>
            <a:pPr marL="1714500" lvl="5"/>
            <a:r>
              <a:rPr lang="en-US" sz="1400" dirty="0" smtClean="0"/>
              <a:t>You can verify this by browsing to the .scxml files in a web browser</a:t>
            </a:r>
          </a:p>
          <a:p>
            <a:pPr marL="1714500" lvl="5"/>
            <a:r>
              <a:rPr lang="en-US" sz="1400" dirty="0">
                <a:hlinkClick r:id="rId2"/>
              </a:rPr>
              <a:t>http://</a:t>
            </a:r>
            <a:r>
              <a:rPr lang="en-US" sz="1400" dirty="0" smtClean="0">
                <a:hlinkClick r:id="rId2"/>
              </a:rPr>
              <a:t>apsed3466:8080/HelloWorld_VJD/src-gen/IPD_HelloWorld_VJD.scxml</a:t>
            </a:r>
          </a:p>
          <a:p>
            <a:pPr marL="1714500" lvl="5"/>
            <a:endParaRPr lang="en-US" sz="1400" dirty="0">
              <a:hlinkClick r:id="rId2"/>
            </a:endParaRPr>
          </a:p>
          <a:p>
            <a:pPr marL="1714500" lvl="5"/>
            <a:endParaRPr lang="en-US" sz="1400" dirty="0" smtClean="0">
              <a:hlinkClick r:id="rId2"/>
            </a:endParaRPr>
          </a:p>
          <a:p>
            <a:pPr marL="1714500" lvl="5"/>
            <a:endParaRPr lang="en-US" sz="1400" dirty="0">
              <a:hlinkClick r:id="rId2"/>
            </a:endParaRPr>
          </a:p>
          <a:p>
            <a:pPr marL="1714500" lvl="5"/>
            <a:endParaRPr lang="en-US" sz="1400" dirty="0" smtClean="0">
              <a:hlinkClick r:id="rId2"/>
            </a:endParaRPr>
          </a:p>
          <a:p>
            <a:pPr marL="1714500" lvl="5"/>
            <a:endParaRPr lang="en-US" sz="1400" dirty="0">
              <a:hlinkClick r:id="rId2"/>
            </a:endParaRPr>
          </a:p>
          <a:p>
            <a:pPr marL="1714500" lvl="5"/>
            <a:endParaRPr lang="en-US" sz="1400" dirty="0">
              <a:hlinkClick r:id="rId2"/>
            </a:endParaRPr>
          </a:p>
          <a:p>
            <a:pPr marL="1714500" lvl="5"/>
            <a:endParaRPr lang="en-US" sz="1400" dirty="0" smtClean="0">
              <a:hlinkClick r:id="rId2"/>
            </a:endParaRPr>
          </a:p>
          <a:p>
            <a:pPr marL="1714500" lvl="5"/>
            <a:endParaRPr lang="en-US" sz="1400" dirty="0">
              <a:hlinkClick r:id="rId2"/>
            </a:endParaRPr>
          </a:p>
          <a:p>
            <a:pPr marL="1714500" lvl="5"/>
            <a:r>
              <a:rPr lang="en-US" sz="1400" dirty="0">
                <a:hlinkClick r:id="rId2"/>
              </a:rPr>
              <a:t>http://apsed3466:8080/HelloWorld_VJD/src-gen/HelloWorld_VJD.scxml</a:t>
            </a:r>
            <a:endParaRPr lang="en-US" sz="1400" dirty="0"/>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sz="1600" dirty="0">
              <a:latin typeface="Arial" pitchFamily="34" charset="0"/>
              <a:cs typeface="Arial" pitchFamily="34" charset="0"/>
            </a:endParaRPr>
          </a:p>
        </p:txBody>
      </p:sp>
      <p:sp>
        <p:nvSpPr>
          <p:cNvPr id="2" name="Title 1"/>
          <p:cNvSpPr>
            <a:spLocks noGrp="1"/>
          </p:cNvSpPr>
          <p:nvPr>
            <p:ph type="title"/>
          </p:nvPr>
        </p:nvSpPr>
        <p:spPr/>
        <p:txBody>
          <a:bodyPr/>
          <a:lstStyle/>
          <a:p>
            <a:pPr marL="457200" indent="-457200">
              <a:spcAft>
                <a:spcPts val="0"/>
              </a:spcAft>
            </a:pPr>
            <a:r>
              <a:rPr lang="en-US" dirty="0"/>
              <a:t>How To:</a:t>
            </a:r>
          </a:p>
        </p:txBody>
      </p:sp>
      <p:pic>
        <p:nvPicPr>
          <p:cNvPr id="471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057400"/>
            <a:ext cx="2971800" cy="1929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4343400"/>
            <a:ext cx="3619500" cy="2022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53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4"/>
            </a:pPr>
            <a:r>
              <a:rPr lang="en-US" sz="2000" dirty="0" smtClean="0"/>
              <a:t>How </a:t>
            </a:r>
            <a:r>
              <a:rPr lang="en-US" sz="2000" dirty="0"/>
              <a:t>do I test it</a:t>
            </a:r>
            <a:r>
              <a:rPr lang="en-US" sz="2000" dirty="0" smtClean="0"/>
              <a:t>?</a:t>
            </a:r>
          </a:p>
          <a:p>
            <a:pPr marL="1371600" lvl="4" indent="-457200">
              <a:spcAft>
                <a:spcPts val="0"/>
              </a:spcAft>
              <a:buFont typeface="+mj-lt"/>
              <a:buAutoNum type="alphaLcPeriod"/>
            </a:pPr>
            <a:r>
              <a:rPr lang="en-US" dirty="0" smtClean="0"/>
              <a:t>Execute the script using FireFox </a:t>
            </a:r>
            <a:r>
              <a:rPr lang="en-US" dirty="0"/>
              <a:t>and the </a:t>
            </a:r>
            <a:r>
              <a:rPr lang="en-US" dirty="0" smtClean="0"/>
              <a:t>RESTClient</a:t>
            </a:r>
          </a:p>
          <a:p>
            <a:pPr marL="1714500" lvl="5"/>
            <a:r>
              <a:rPr lang="en-US" sz="1400" dirty="0"/>
              <a:t>From within the FireFox browser, select the RESTClient from the Tools </a:t>
            </a:r>
            <a:r>
              <a:rPr lang="en-US" sz="1400" dirty="0" smtClean="0"/>
              <a:t>Menu</a:t>
            </a:r>
          </a:p>
          <a:p>
            <a:pPr marL="1714500" lvl="5"/>
            <a:endParaRPr lang="en-US" sz="1400" dirty="0"/>
          </a:p>
          <a:p>
            <a:pPr marL="1714500" lvl="5"/>
            <a:endParaRPr lang="en-US" sz="1400" dirty="0" smtClean="0"/>
          </a:p>
          <a:p>
            <a:pPr marL="1714500" lvl="5"/>
            <a:endParaRPr lang="en-US" sz="1400" dirty="0"/>
          </a:p>
          <a:p>
            <a:pPr marL="1714500" lvl="5"/>
            <a:endParaRPr lang="en-US" sz="1400" dirty="0" smtClean="0"/>
          </a:p>
          <a:p>
            <a:pPr marL="1714500" lvl="5"/>
            <a:endParaRPr lang="en-US" sz="1400" dirty="0"/>
          </a:p>
          <a:p>
            <a:pPr marL="1714500" lvl="5"/>
            <a:endParaRPr lang="en-US" sz="1400" dirty="0" smtClean="0"/>
          </a:p>
          <a:p>
            <a:pPr marL="1714500" lvl="5"/>
            <a:endParaRPr lang="en-US" sz="1400" dirty="0"/>
          </a:p>
          <a:p>
            <a:pPr marL="1714500" lvl="5"/>
            <a:endParaRPr lang="en-US" sz="1400" dirty="0" smtClean="0"/>
          </a:p>
          <a:p>
            <a:pPr marL="1714500" lvl="5"/>
            <a:endParaRPr lang="en-US" sz="1400" dirty="0"/>
          </a:p>
          <a:p>
            <a:pPr marL="1714500" lvl="5"/>
            <a:endParaRPr lang="en-US" sz="1400" dirty="0" smtClean="0"/>
          </a:p>
          <a:p>
            <a:pPr marL="1714500" lvl="5"/>
            <a:r>
              <a:rPr lang="en-US" sz="1400" dirty="0" smtClean="0"/>
              <a:t>Add the Dev/Test Orchestration Server “POST</a:t>
            </a:r>
            <a:r>
              <a:rPr lang="en-US" sz="1400" dirty="0"/>
              <a:t>” URI </a:t>
            </a:r>
            <a:r>
              <a:rPr lang="en-US" sz="1400" dirty="0">
                <a:hlinkClick r:id="rId2"/>
              </a:rPr>
              <a:t>http://</a:t>
            </a:r>
            <a:r>
              <a:rPr lang="en-US" sz="1400" dirty="0" smtClean="0">
                <a:hlinkClick r:id="rId2"/>
              </a:rPr>
              <a:t>apsed3218:3030/scxml/session/start</a:t>
            </a:r>
            <a:r>
              <a:rPr lang="en-US" sz="1400" dirty="0" smtClean="0"/>
              <a:t>  to </a:t>
            </a:r>
            <a:r>
              <a:rPr lang="en-US" sz="1400" dirty="0"/>
              <a:t>the </a:t>
            </a:r>
            <a:r>
              <a:rPr lang="en-US" sz="1400" dirty="0" smtClean="0"/>
              <a:t>URL section</a:t>
            </a:r>
          </a:p>
          <a:p>
            <a:pPr marL="1714500" lvl="5"/>
            <a:r>
              <a:rPr lang="en-US" sz="1400" dirty="0" smtClean="0"/>
              <a:t>Change the Method to “</a:t>
            </a:r>
            <a:r>
              <a:rPr lang="en-US" sz="1400" b="1" dirty="0" smtClean="0"/>
              <a:t>POST</a:t>
            </a:r>
            <a:r>
              <a:rPr lang="en-US" sz="1400" dirty="0" smtClean="0"/>
              <a:t>”</a:t>
            </a:r>
          </a:p>
          <a:p>
            <a:pPr marL="1714500" lvl="5"/>
            <a:r>
              <a:rPr lang="en-US" sz="1400" dirty="0" smtClean="0">
                <a:latin typeface="Arial" pitchFamily="34" charset="0"/>
                <a:cs typeface="Arial" pitchFamily="34" charset="0"/>
              </a:rPr>
              <a:t>Add </a:t>
            </a:r>
            <a:r>
              <a:rPr lang="en-US" sz="1400" dirty="0">
                <a:latin typeface="Arial" pitchFamily="34" charset="0"/>
                <a:cs typeface="Arial" pitchFamily="34" charset="0"/>
              </a:rPr>
              <a:t>a new Custom Header from the Headers toolbar</a:t>
            </a:r>
          </a:p>
          <a:p>
            <a:pPr marL="2062163" lvl="7" indent="-223838"/>
            <a:r>
              <a:rPr lang="en-US" sz="1000" dirty="0">
                <a:latin typeface="Arial" pitchFamily="34" charset="0"/>
                <a:cs typeface="Arial" pitchFamily="34" charset="0"/>
              </a:rPr>
              <a:t>Request Header Name: Content-Type</a:t>
            </a:r>
          </a:p>
          <a:p>
            <a:pPr marL="2062163" lvl="7" indent="-223838"/>
            <a:r>
              <a:rPr lang="en-US" sz="1000" dirty="0">
                <a:latin typeface="Arial" pitchFamily="34" charset="0"/>
                <a:cs typeface="Arial" pitchFamily="34" charset="0"/>
              </a:rPr>
              <a:t>Request Header Value:  application/x-www-form-</a:t>
            </a:r>
            <a:r>
              <a:rPr lang="en-US" sz="1000" dirty="0" err="1">
                <a:latin typeface="Arial" pitchFamily="34" charset="0"/>
                <a:cs typeface="Arial" pitchFamily="34" charset="0"/>
              </a:rPr>
              <a:t>urlencoded</a:t>
            </a:r>
            <a:endParaRPr lang="en-US" sz="1000" dirty="0">
              <a:latin typeface="Arial" pitchFamily="34" charset="0"/>
              <a:cs typeface="Arial" pitchFamily="34" charset="0"/>
            </a:endParaRPr>
          </a:p>
          <a:p>
            <a:pPr marL="1714500" lvl="5"/>
            <a:endParaRPr lang="en-US" sz="1400" dirty="0"/>
          </a:p>
          <a:p>
            <a:pPr marL="1371600" lvl="4" indent="-457200">
              <a:spcAft>
                <a:spcPts val="0"/>
              </a:spcAft>
              <a:buFont typeface="+mj-lt"/>
              <a:buAutoNum type="alphaLcPeriod"/>
            </a:pPr>
            <a:endParaRPr lang="en-US" dirty="0"/>
          </a:p>
          <a:p>
            <a:pPr marL="1371600" lvl="4" indent="-457200">
              <a:spcAft>
                <a:spcPts val="0"/>
              </a:spcAft>
              <a:buFont typeface="+mj-lt"/>
              <a:buAutoNum type="alphaLcPeriod"/>
            </a:pPr>
            <a:endParaRPr lang="en-US"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25" y="2057400"/>
            <a:ext cx="5584164"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0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Add the HelloWorld </a:t>
            </a:r>
            <a:r>
              <a:rPr lang="en-US" sz="1400" u="sng" dirty="0" smtClean="0">
                <a:latin typeface="Arial" pitchFamily="34" charset="0"/>
                <a:cs typeface="Arial" pitchFamily="34" charset="0"/>
              </a:rPr>
              <a:t>IPD</a:t>
            </a:r>
            <a:r>
              <a:rPr lang="en-US" sz="1400" dirty="0" smtClean="0">
                <a:latin typeface="Arial" pitchFamily="34" charset="0"/>
                <a:cs typeface="Arial" pitchFamily="34" charset="0"/>
              </a:rPr>
              <a:t> script reference to the Request Body</a:t>
            </a:r>
            <a:endParaRPr lang="en-US" sz="1400" dirty="0">
              <a:latin typeface="Arial" pitchFamily="34" charset="0"/>
              <a:cs typeface="Arial" pitchFamily="34" charset="0"/>
            </a:endParaRPr>
          </a:p>
          <a:p>
            <a:pPr marL="2062163" lvl="7" indent="-223838"/>
            <a:r>
              <a:rPr lang="en-US" sz="1000" dirty="0">
                <a:latin typeface="Arial" pitchFamily="34" charset="0"/>
                <a:cs typeface="Arial" pitchFamily="34" charset="0"/>
              </a:rPr>
              <a:t>src=http://</a:t>
            </a:r>
            <a:r>
              <a:rPr lang="en-US" sz="1000" dirty="0" smtClean="0">
                <a:latin typeface="Arial" pitchFamily="34" charset="0"/>
                <a:cs typeface="Arial" pitchFamily="34" charset="0"/>
              </a:rPr>
              <a:t>apsed3466:8080/HelloWorld_VJD/src-gen/IPD_HelloWorld_VJD.scxml</a:t>
            </a:r>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2062163" lvl="7" indent="-223838"/>
            <a:endParaRPr lang="en-US" sz="1000" dirty="0">
              <a:latin typeface="Arial" pitchFamily="34" charset="0"/>
              <a:cs typeface="Arial" pitchFamily="34" charset="0"/>
            </a:endParaRPr>
          </a:p>
          <a:p>
            <a:pPr marL="2062163" lvl="7" indent="-223838"/>
            <a:endParaRPr lang="en-US" sz="1000" dirty="0" smtClean="0">
              <a:latin typeface="Arial" pitchFamily="34" charset="0"/>
              <a:cs typeface="Arial" pitchFamily="34" charset="0"/>
            </a:endParaRPr>
          </a:p>
          <a:p>
            <a:pPr marL="1838325" lvl="7" indent="0">
              <a:buNone/>
            </a:pPr>
            <a:endParaRPr lang="en-US" sz="1000" dirty="0" smtClean="0">
              <a:latin typeface="Arial" pitchFamily="34" charset="0"/>
              <a:cs typeface="Arial" pitchFamily="34" charset="0"/>
            </a:endParaRPr>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1752600"/>
            <a:ext cx="6796116" cy="3419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399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Press the SEND button</a:t>
            </a:r>
            <a:endParaRPr lang="en-US" sz="1400" dirty="0">
              <a:latin typeface="Arial" pitchFamily="34" charset="0"/>
              <a:cs typeface="Arial" pitchFamily="34" charset="0"/>
            </a:endParaRPr>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447800"/>
            <a:ext cx="6615112" cy="4410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07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Switch over to one of the Response Body tabs and copy the string in the Response </a:t>
            </a: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r>
              <a:rPr lang="en-US" sz="1400" dirty="0" smtClean="0">
                <a:latin typeface="Arial" pitchFamily="34" charset="0"/>
                <a:cs typeface="Arial" pitchFamily="34" charset="0"/>
              </a:rPr>
              <a:t>The Response string is the ORS Session ID needed to execute the script using the GET Method. Construct a new URL using the string http</a:t>
            </a:r>
            <a:r>
              <a:rPr lang="en-US" sz="1400" dirty="0">
                <a:latin typeface="Arial" pitchFamily="34" charset="0"/>
                <a:cs typeface="Arial" pitchFamily="34" charset="0"/>
              </a:rPr>
              <a:t>://apsed3218:3030/scxml/session</a:t>
            </a:r>
            <a:r>
              <a:rPr lang="en-US" sz="1400" dirty="0" smtClean="0">
                <a:latin typeface="Arial" pitchFamily="34" charset="0"/>
                <a:cs typeface="Arial" pitchFamily="34" charset="0"/>
              </a:rPr>
              <a:t>/</a:t>
            </a:r>
            <a:r>
              <a:rPr lang="en-US" sz="1400" b="1" dirty="0" smtClean="0">
                <a:latin typeface="Arial" pitchFamily="34" charset="0"/>
                <a:cs typeface="Arial" pitchFamily="34" charset="0"/>
              </a:rPr>
              <a:t>{SESSIONID}</a:t>
            </a:r>
            <a:r>
              <a:rPr lang="en-US" sz="1400" dirty="0" smtClean="0">
                <a:latin typeface="Arial" pitchFamily="34" charset="0"/>
                <a:cs typeface="Arial" pitchFamily="34" charset="0"/>
              </a:rPr>
              <a:t>/request/request.process substituting </a:t>
            </a:r>
            <a:r>
              <a:rPr lang="en-US" sz="1400" b="1" dirty="0" smtClean="0">
                <a:latin typeface="Arial" pitchFamily="34" charset="0"/>
                <a:cs typeface="Arial" pitchFamily="34" charset="0"/>
              </a:rPr>
              <a:t>{SESSION}</a:t>
            </a:r>
            <a:r>
              <a:rPr lang="en-US" sz="1400" dirty="0" smtClean="0">
                <a:latin typeface="Arial" pitchFamily="34" charset="0"/>
                <a:cs typeface="Arial" pitchFamily="34" charset="0"/>
              </a:rPr>
              <a:t> with the Session ID string from the response.</a:t>
            </a:r>
          </a:p>
          <a:p>
            <a:pPr marL="1714500" lvl="5"/>
            <a:r>
              <a:rPr lang="en-US" sz="1400" dirty="0" smtClean="0"/>
              <a:t>Change the </a:t>
            </a:r>
            <a:r>
              <a:rPr lang="en-US" sz="1400" dirty="0"/>
              <a:t>URL to </a:t>
            </a:r>
            <a:r>
              <a:rPr lang="en-US" sz="1400" dirty="0">
                <a:hlinkClick r:id="rId2"/>
              </a:rPr>
              <a:t>http://</a:t>
            </a:r>
            <a:r>
              <a:rPr lang="en-US" sz="1400" dirty="0" smtClean="0">
                <a:hlinkClick r:id="rId2"/>
              </a:rPr>
              <a:t>apsed3218:3030/scxml/session/O0JCUQKO2D28166Q5VJH7T9KOK00003V/request/request.process</a:t>
            </a:r>
            <a:endParaRPr lang="en-US" sz="1400" dirty="0" smtClean="0"/>
          </a:p>
          <a:p>
            <a:pPr marL="1714500" lvl="5"/>
            <a:r>
              <a:rPr lang="en-US" sz="1400" dirty="0"/>
              <a:t>Change the Method to </a:t>
            </a:r>
            <a:r>
              <a:rPr lang="en-US" sz="1400" dirty="0" smtClean="0"/>
              <a:t>“</a:t>
            </a:r>
            <a:r>
              <a:rPr lang="en-US" sz="1400" b="1" dirty="0" smtClean="0"/>
              <a:t>GET</a:t>
            </a:r>
            <a:r>
              <a:rPr lang="en-US" sz="1400" dirty="0" smtClean="0"/>
              <a:t>”</a:t>
            </a:r>
            <a:endParaRPr lang="en-US" sz="1400" dirty="0"/>
          </a:p>
          <a:p>
            <a:pPr marL="1714500" lvl="5"/>
            <a:endParaRPr lang="en-US" sz="1400" dirty="0">
              <a:latin typeface="Arial" pitchFamily="34" charset="0"/>
              <a:cs typeface="Arial" pitchFamily="34" charset="0"/>
            </a:endParaRPr>
          </a:p>
        </p:txBody>
      </p:sp>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524000"/>
            <a:ext cx="6088691" cy="2667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9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Diagram(s)	*From Basic 1&amp;2*</a:t>
            </a:r>
            <a:endParaRPr lang="en-US" dirty="0"/>
          </a:p>
        </p:txBody>
      </p:sp>
      <p:sp>
        <p:nvSpPr>
          <p:cNvPr id="3" name="Content Placeholder 2"/>
          <p:cNvSpPr>
            <a:spLocks noGrp="1"/>
          </p:cNvSpPr>
          <p:nvPr>
            <p:ph idx="1"/>
          </p:nvPr>
        </p:nvSpPr>
        <p:spPr/>
        <p:txBody>
          <a:bodyPr/>
          <a:lstStyle/>
          <a:p>
            <a:endParaRPr lang="en-US" dirty="0" smtClean="0"/>
          </a:p>
        </p:txBody>
      </p:sp>
      <p:pic>
        <p:nvPicPr>
          <p:cNvPr id="5" name="Picture 4"/>
          <p:cNvPicPr/>
          <p:nvPr/>
        </p:nvPicPr>
        <p:blipFill>
          <a:blip r:embed="rId2"/>
          <a:stretch>
            <a:fillRect/>
          </a:stretch>
        </p:blipFill>
        <p:spPr>
          <a:xfrm>
            <a:off x="457200" y="1238250"/>
            <a:ext cx="8229600" cy="5086350"/>
          </a:xfrm>
          <a:prstGeom prst="rect">
            <a:avLst/>
          </a:prstGeom>
        </p:spPr>
      </p:pic>
    </p:spTree>
    <p:extLst>
      <p:ext uri="{BB962C8B-B14F-4D97-AF65-F5344CB8AC3E}">
        <p14:creationId xmlns:p14="http://schemas.microsoft.com/office/powerpoint/2010/main" val="1998145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714500" lvl="5"/>
            <a:r>
              <a:rPr lang="en-US" sz="1400" dirty="0">
                <a:latin typeface="Arial" pitchFamily="34" charset="0"/>
                <a:cs typeface="Arial" pitchFamily="34" charset="0"/>
              </a:rPr>
              <a:t>Press the SEND </a:t>
            </a:r>
            <a:r>
              <a:rPr lang="en-US" sz="1400" dirty="0" smtClean="0">
                <a:latin typeface="Arial" pitchFamily="34" charset="0"/>
                <a:cs typeface="Arial" pitchFamily="34" charset="0"/>
              </a:rPr>
              <a:t>button</a:t>
            </a: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r>
              <a:rPr lang="en-US" sz="1400" dirty="0">
                <a:latin typeface="Arial" pitchFamily="34" charset="0"/>
                <a:cs typeface="Arial" pitchFamily="34" charset="0"/>
              </a:rPr>
              <a:t>Note the Status Code of 200 OK and the Reason-Phrase is Hello World</a:t>
            </a:r>
            <a:r>
              <a:rPr lang="en-US" sz="1400" dirty="0" smtClean="0">
                <a:latin typeface="Arial" pitchFamily="34" charset="0"/>
                <a:cs typeface="Arial" pitchFamily="34" charset="0"/>
              </a:rPr>
              <a:t>!</a:t>
            </a: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a:p>
          <a:p>
            <a:pPr marL="1714500" lvl="5"/>
            <a:endParaRPr lang="en-US" sz="1400" dirty="0">
              <a:latin typeface="Arial" pitchFamily="34" charset="0"/>
              <a:cs typeface="Arial" pitchFamily="34" charset="0"/>
            </a:endParaRPr>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86200"/>
            <a:ext cx="6705600" cy="2087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524000"/>
            <a:ext cx="6705600" cy="2470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07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Review </a:t>
            </a:r>
            <a:r>
              <a:rPr lang="en-US" sz="1400" dirty="0">
                <a:latin typeface="Arial" pitchFamily="34" charset="0"/>
                <a:cs typeface="Arial" pitchFamily="34" charset="0"/>
              </a:rPr>
              <a:t>the output in the Response Body.  Select the Response Body (Preview) tab to see the </a:t>
            </a:r>
            <a:r>
              <a:rPr lang="en-US" sz="1400" dirty="0" smtClean="0">
                <a:latin typeface="Arial" pitchFamily="34" charset="0"/>
                <a:cs typeface="Arial" pitchFamily="34" charset="0"/>
              </a:rPr>
              <a:t>JSON </a:t>
            </a:r>
            <a:r>
              <a:rPr lang="en-US" sz="1400" dirty="0">
                <a:latin typeface="Arial" pitchFamily="34" charset="0"/>
                <a:cs typeface="Arial" pitchFamily="34" charset="0"/>
              </a:rPr>
              <a:t>response.</a:t>
            </a:r>
          </a:p>
          <a:p>
            <a:pPr marL="1714500" lvl="5"/>
            <a:endParaRPr lang="en-US" sz="1400" dirty="0" smtClean="0">
              <a:latin typeface="Arial" pitchFamily="34" charset="0"/>
              <a:cs typeface="Arial" pitchFamily="34" charset="0"/>
            </a:endParaRPr>
          </a:p>
          <a:p>
            <a:pPr marL="1714500" lvl="5"/>
            <a:endParaRPr lang="en-US" sz="1400" dirty="0">
              <a:latin typeface="Arial" pitchFamily="34" charset="0"/>
              <a:cs typeface="Arial" pitchFamily="34" charset="0"/>
            </a:endParaRPr>
          </a:p>
          <a:p>
            <a:pPr marL="1714500" lvl="5"/>
            <a:endParaRPr lang="en-US" sz="1400" dirty="0"/>
          </a:p>
          <a:p>
            <a:pPr marL="1714500" lvl="5"/>
            <a:endParaRPr lang="en-US" sz="1400" dirty="0">
              <a:latin typeface="Arial" pitchFamily="34" charset="0"/>
              <a:cs typeface="Arial" pitchFamily="34" charset="0"/>
            </a:endParaRPr>
          </a:p>
        </p:txBody>
      </p:sp>
      <p:pic>
        <p:nvPicPr>
          <p:cNvPr id="51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6692898"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474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a:t>
            </a:r>
            <a:endParaRPr lang="en-US" sz="1600" i="1" dirty="0"/>
          </a:p>
        </p:txBody>
      </p:sp>
      <p:sp>
        <p:nvSpPr>
          <p:cNvPr id="3" name="Content Placeholder 2"/>
          <p:cNvSpPr>
            <a:spLocks noGrp="1"/>
          </p:cNvSpPr>
          <p:nvPr>
            <p:ph idx="1"/>
          </p:nvPr>
        </p:nvSpPr>
        <p:spPr/>
        <p:txBody>
          <a:bodyPr>
            <a:normAutofit/>
          </a:bodyPr>
          <a:lstStyle/>
          <a:p>
            <a:pPr marL="1147763" lvl="5" indent="-447675">
              <a:buFont typeface="+mj-lt"/>
              <a:buAutoNum type="arabicPeriod" startAt="5"/>
            </a:pPr>
            <a:r>
              <a:rPr lang="en-US" dirty="0" smtClean="0">
                <a:latin typeface="Arial" pitchFamily="34" charset="0"/>
                <a:cs typeface="Arial" pitchFamily="34" charset="0"/>
              </a:rPr>
              <a:t>How do I migrate it to the next environment/prod</a:t>
            </a:r>
          </a:p>
          <a:p>
            <a:pPr marL="1371600" lvl="6" indent="-457200">
              <a:buClr>
                <a:schemeClr val="accent1"/>
              </a:buClr>
              <a:buFont typeface="+mj-lt"/>
              <a:buAutoNum type="alphaLcPeriod"/>
            </a:pPr>
            <a:r>
              <a:rPr lang="en-US" sz="1600" dirty="0" smtClean="0">
                <a:latin typeface="Arial" pitchFamily="34" charset="0"/>
                <a:cs typeface="Arial" pitchFamily="34" charset="0"/>
              </a:rPr>
              <a:t>To promote from Dev/Test to Stage, copy the .war file from the Dev/Test Tomcat server to the Stage Tomcat Servers.</a:t>
            </a:r>
          </a:p>
          <a:p>
            <a:pPr marL="1371600" lvl="6" indent="0">
              <a:buClr>
                <a:schemeClr val="accent1"/>
              </a:buClr>
              <a:buNone/>
            </a:pPr>
            <a:r>
              <a:rPr lang="en-US" sz="1200" i="1" dirty="0">
                <a:solidFill>
                  <a:srgbClr val="FF0000"/>
                </a:solidFill>
                <a:latin typeface="Arial" pitchFamily="34" charset="0"/>
                <a:cs typeface="Arial" pitchFamily="34" charset="0"/>
              </a:rPr>
              <a:t>(Refer to the Tomcat Server Environment slide for a list of Tomcat Servers)</a:t>
            </a:r>
          </a:p>
          <a:p>
            <a:pPr marL="1371600" lvl="6" indent="-457200">
              <a:buClr>
                <a:schemeClr val="accent1"/>
              </a:buClr>
              <a:buFont typeface="+mj-lt"/>
              <a:buAutoNum type="alphaLcPeriod"/>
            </a:pPr>
            <a:endParaRPr lang="en-US" sz="1600" dirty="0" smtClean="0">
              <a:latin typeface="Arial" pitchFamily="34" charset="0"/>
              <a:cs typeface="Arial" pitchFamily="34" charset="0"/>
            </a:endParaRPr>
          </a:p>
          <a:p>
            <a:pPr marL="1371600" lvl="6" indent="-457200">
              <a:buClr>
                <a:schemeClr val="accent1"/>
              </a:buClr>
              <a:buFont typeface="+mj-lt"/>
              <a:buAutoNum type="alphaLcPeriod" startAt="2"/>
            </a:pPr>
            <a:r>
              <a:rPr lang="en-US" sz="1600" dirty="0" smtClean="0">
                <a:latin typeface="Arial" pitchFamily="34" charset="0"/>
                <a:cs typeface="Arial" pitchFamily="34" charset="0"/>
              </a:rPr>
              <a:t>To promote from Stage to Prod, copy the .war file from a Stage Tomcat server to the Production Tomcat Servers.</a:t>
            </a:r>
            <a:endParaRPr lang="en-US" sz="1600" dirty="0">
              <a:latin typeface="Arial" pitchFamily="34" charset="0"/>
              <a:cs typeface="Arial" pitchFamily="34" charset="0"/>
            </a:endParaRPr>
          </a:p>
          <a:p>
            <a:pPr marL="1371600" lvl="6" indent="0">
              <a:buClr>
                <a:schemeClr val="accent1"/>
              </a:buClr>
              <a:buNone/>
            </a:pPr>
            <a:r>
              <a:rPr lang="en-US" sz="1200" i="1" dirty="0" smtClean="0">
                <a:solidFill>
                  <a:srgbClr val="FF0000"/>
                </a:solidFill>
                <a:latin typeface="Arial" pitchFamily="34" charset="0"/>
                <a:cs typeface="Arial" pitchFamily="34" charset="0"/>
              </a:rPr>
              <a:t>(</a:t>
            </a:r>
            <a:r>
              <a:rPr lang="en-US" sz="1200" i="1" dirty="0">
                <a:solidFill>
                  <a:srgbClr val="FF0000"/>
                </a:solidFill>
                <a:latin typeface="Arial" pitchFamily="34" charset="0"/>
                <a:cs typeface="Arial" pitchFamily="34" charset="0"/>
              </a:rPr>
              <a:t>Refer to the Tomcat Server Environment slide for a list of Tomcat Servers)</a:t>
            </a:r>
          </a:p>
          <a:p>
            <a:pPr marL="1371600" lvl="6" indent="-457200">
              <a:buClr>
                <a:schemeClr val="accent1"/>
              </a:buClr>
              <a:buFont typeface="+mj-lt"/>
              <a:buAutoNum type="alphaLcPeriod"/>
            </a:pPr>
            <a:endParaRPr lang="en-US" sz="1600" dirty="0" smtClean="0">
              <a:latin typeface="Arial" pitchFamily="34" charset="0"/>
              <a:cs typeface="Arial" pitchFamily="34" charset="0"/>
            </a:endParaRPr>
          </a:p>
        </p:txBody>
      </p:sp>
    </p:spTree>
    <p:extLst>
      <p:ext uri="{BB962C8B-B14F-4D97-AF65-F5344CB8AC3E}">
        <p14:creationId xmlns:p14="http://schemas.microsoft.com/office/powerpoint/2010/main" val="2928241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ctr"/>
          <a:lstStyle/>
          <a:p>
            <a:r>
              <a:rPr lang="en-US" dirty="0" smtClean="0"/>
              <a:t>Q &amp; A</a:t>
            </a:r>
            <a:endParaRPr lang="en-US" dirty="0"/>
          </a:p>
        </p:txBody>
      </p:sp>
      <p:pic>
        <p:nvPicPr>
          <p:cNvPr id="3074" name="Picture 2" descr="C:\Users\ehaag1\AppData\Local\Microsoft\Windows\Temporary Internet Files\Content.IE5\DLPLQMJ8\shutterstock_6138391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990600"/>
            <a:ext cx="5410200" cy="53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02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Environment overviews </a:t>
            </a:r>
            <a:r>
              <a:rPr lang="en-US" dirty="0" smtClean="0"/>
              <a:t>(SDLC)</a:t>
            </a:r>
            <a:endParaRPr lang="en-US" dirty="0"/>
          </a:p>
        </p:txBody>
      </p:sp>
      <p:sp>
        <p:nvSpPr>
          <p:cNvPr id="4" name="Content Placeholder 3"/>
          <p:cNvSpPr>
            <a:spLocks noGrp="1"/>
          </p:cNvSpPr>
          <p:nvPr>
            <p:ph idx="1"/>
          </p:nvPr>
        </p:nvSpPr>
        <p:spPr/>
        <p:txBody>
          <a:bodyPr/>
          <a:lstStyle/>
          <a:p>
            <a:endParaRPr lang="en-US"/>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1219200"/>
            <a:ext cx="8239125" cy="510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746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Environment overviews </a:t>
            </a:r>
            <a:r>
              <a:rPr lang="en-US" dirty="0" smtClean="0"/>
              <a:t>(SDLC)</a:t>
            </a:r>
            <a:endParaRPr lang="en-US" dirty="0"/>
          </a:p>
        </p:txBody>
      </p:sp>
      <p:sp>
        <p:nvSpPr>
          <p:cNvPr id="4" name="Content Placeholder 3"/>
          <p:cNvSpPr>
            <a:spLocks noGrp="1"/>
          </p:cNvSpPr>
          <p:nvPr>
            <p:ph idx="1"/>
          </p:nvPr>
        </p:nvSpPr>
        <p:spPr/>
        <p:txBody>
          <a:bodyPr/>
          <a:lstStyle/>
          <a:p>
            <a:r>
              <a:rPr lang="en-US" dirty="0" smtClean="0"/>
              <a:t>Orchestration Server Environment</a:t>
            </a:r>
          </a:p>
          <a:p>
            <a:pPr marL="0" indent="0">
              <a:buNone/>
            </a:pP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3617403489"/>
              </p:ext>
            </p:extLst>
          </p:nvPr>
        </p:nvGraphicFramePr>
        <p:xfrm>
          <a:off x="457200" y="1581149"/>
          <a:ext cx="7848600" cy="4604253"/>
        </p:xfrm>
        <a:graphic>
          <a:graphicData uri="http://schemas.openxmlformats.org/presentationml/2006/ole">
            <mc:AlternateContent xmlns:mc="http://schemas.openxmlformats.org/markup-compatibility/2006">
              <mc:Choice xmlns:v="urn:schemas-microsoft-com:vml" Requires="v">
                <p:oleObj spid="_x0000_s2099" name="Worksheet" r:id="rId4" imgW="10734624" imgH="6296070" progId="Excel.Sheet.12">
                  <p:embed/>
                </p:oleObj>
              </mc:Choice>
              <mc:Fallback>
                <p:oleObj name="Worksheet" r:id="rId4" imgW="10734624" imgH="6296070" progId="Excel.Sheet.12">
                  <p:embed/>
                  <p:pic>
                    <p:nvPicPr>
                      <p:cNvPr id="0" name=""/>
                      <p:cNvPicPr/>
                      <p:nvPr/>
                    </p:nvPicPr>
                    <p:blipFill>
                      <a:blip r:embed="rId5"/>
                      <a:stretch>
                        <a:fillRect/>
                      </a:stretch>
                    </p:blipFill>
                    <p:spPr>
                      <a:xfrm>
                        <a:off x="457200" y="1581149"/>
                        <a:ext cx="7848600" cy="4604253"/>
                      </a:xfrm>
                      <a:prstGeom prst="rect">
                        <a:avLst/>
                      </a:prstGeom>
                    </p:spPr>
                  </p:pic>
                </p:oleObj>
              </mc:Fallback>
            </mc:AlternateContent>
          </a:graphicData>
        </a:graphic>
      </p:graphicFrame>
    </p:spTree>
    <p:extLst>
      <p:ext uri="{BB962C8B-B14F-4D97-AF65-F5344CB8AC3E}">
        <p14:creationId xmlns:p14="http://schemas.microsoft.com/office/powerpoint/2010/main" val="1812664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Environment overviews </a:t>
            </a:r>
            <a:r>
              <a:rPr lang="en-US" dirty="0" smtClean="0"/>
              <a:t>(SDLC)</a:t>
            </a:r>
            <a:endParaRPr lang="en-US" dirty="0"/>
          </a:p>
        </p:txBody>
      </p:sp>
      <p:sp>
        <p:nvSpPr>
          <p:cNvPr id="4" name="Content Placeholder 3"/>
          <p:cNvSpPr>
            <a:spLocks noGrp="1"/>
          </p:cNvSpPr>
          <p:nvPr>
            <p:ph idx="1"/>
          </p:nvPr>
        </p:nvSpPr>
        <p:spPr/>
        <p:txBody>
          <a:bodyPr/>
          <a:lstStyle/>
          <a:p>
            <a:r>
              <a:rPr lang="en-US" dirty="0" smtClean="0"/>
              <a:t>Tomcat Server Environment</a:t>
            </a:r>
          </a:p>
          <a:p>
            <a:pPr marL="0" indent="0">
              <a:buNone/>
            </a:pP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796282314"/>
              </p:ext>
            </p:extLst>
          </p:nvPr>
        </p:nvGraphicFramePr>
        <p:xfrm>
          <a:off x="457200" y="1600200"/>
          <a:ext cx="8362950" cy="4010025"/>
        </p:xfrm>
        <a:graphic>
          <a:graphicData uri="http://schemas.openxmlformats.org/presentationml/2006/ole">
            <mc:AlternateContent xmlns:mc="http://schemas.openxmlformats.org/markup-compatibility/2006">
              <mc:Choice xmlns:v="urn:schemas-microsoft-com:vml" Requires="v">
                <p:oleObj spid="_x0000_s3122" name="Worksheet" r:id="rId4" imgW="8362849" imgH="4010053" progId="Excel.Sheet.12">
                  <p:embed/>
                </p:oleObj>
              </mc:Choice>
              <mc:Fallback>
                <p:oleObj name="Worksheet" r:id="rId4" imgW="8362849" imgH="4010053" progId="Excel.Sheet.12">
                  <p:embed/>
                  <p:pic>
                    <p:nvPicPr>
                      <p:cNvPr id="0" name=""/>
                      <p:cNvPicPr/>
                      <p:nvPr/>
                    </p:nvPicPr>
                    <p:blipFill>
                      <a:blip r:embed="rId5"/>
                      <a:stretch>
                        <a:fillRect/>
                      </a:stretch>
                    </p:blipFill>
                    <p:spPr>
                      <a:xfrm>
                        <a:off x="457200" y="1600200"/>
                        <a:ext cx="8362950" cy="4010025"/>
                      </a:xfrm>
                      <a:prstGeom prst="rect">
                        <a:avLst/>
                      </a:prstGeom>
                    </p:spPr>
                  </p:pic>
                </p:oleObj>
              </mc:Fallback>
            </mc:AlternateContent>
          </a:graphicData>
        </a:graphic>
      </p:graphicFrame>
    </p:spTree>
    <p:extLst>
      <p:ext uri="{BB962C8B-B14F-4D97-AF65-F5344CB8AC3E}">
        <p14:creationId xmlns:p14="http://schemas.microsoft.com/office/powerpoint/2010/main" val="731393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ptum1">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ptum">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ptum">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ptum">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1_Optum1">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B62CB943D5A849BE8D472611C232A0" ma:contentTypeVersion="0" ma:contentTypeDescription="Create a new document." ma:contentTypeScope="" ma:versionID="d3392557e8398113520a964ff1408b2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0D5A2B3D-E329-451C-8BD7-F018DFCA8FE1}">
  <ds:schemaRefs>
    <ds:schemaRef ds:uri="http://schemas.microsoft.com/sharepoint/v3/contenttype/forms"/>
  </ds:schemaRefs>
</ds:datastoreItem>
</file>

<file path=customXml/itemProps2.xml><?xml version="1.0" encoding="utf-8"?>
<ds:datastoreItem xmlns:ds="http://schemas.openxmlformats.org/officeDocument/2006/customXml" ds:itemID="{E80675B7-7D9D-447B-8743-2E9A6C7AA2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D5EC1E2-E39F-4DE4-A02D-9F10065457C5}">
  <ds:schemaRefs>
    <ds:schemaRef ds:uri="http://www.w3.org/XML/1998/namespace"/>
    <ds:schemaRef ds:uri="http://purl.org/dc/elements/1.1/"/>
    <ds:schemaRef ds:uri="http://purl.org/dc/dcmitype/"/>
    <ds:schemaRef ds:uri="http://purl.org/dc/terms/"/>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Optum1</Template>
  <TotalTime>91789</TotalTime>
  <Words>2949</Words>
  <Application>Microsoft Office PowerPoint</Application>
  <PresentationFormat>On-screen Show (4:3)</PresentationFormat>
  <Paragraphs>1459</Paragraphs>
  <Slides>63</Slides>
  <Notes>3</Notes>
  <HiddenSlides>0</HiddenSlides>
  <MMClips>0</MMClips>
  <ScaleCrop>false</ScaleCrop>
  <HeadingPairs>
    <vt:vector size="6" baseType="variant">
      <vt:variant>
        <vt:lpstr>Theme</vt:lpstr>
      </vt:variant>
      <vt:variant>
        <vt:i4>5</vt:i4>
      </vt:variant>
      <vt:variant>
        <vt:lpstr>Embedded OLE Servers</vt:lpstr>
      </vt:variant>
      <vt:variant>
        <vt:i4>2</vt:i4>
      </vt:variant>
      <vt:variant>
        <vt:lpstr>Slide Titles</vt:lpstr>
      </vt:variant>
      <vt:variant>
        <vt:i4>63</vt:i4>
      </vt:variant>
    </vt:vector>
  </HeadingPairs>
  <TitlesOfParts>
    <vt:vector size="70" baseType="lpstr">
      <vt:lpstr>Optum1</vt:lpstr>
      <vt:lpstr>Optum</vt:lpstr>
      <vt:lpstr>1_Optum</vt:lpstr>
      <vt:lpstr>2_Optum</vt:lpstr>
      <vt:lpstr>1_Optum1</vt:lpstr>
      <vt:lpstr>Worksheet</vt:lpstr>
      <vt:lpstr>Document</vt:lpstr>
      <vt:lpstr>Orchestration Server (ORS) Basic 3 Delivery Training  March 2017</vt:lpstr>
      <vt:lpstr>Delivery </vt:lpstr>
      <vt:lpstr>CCS Technology Training Matrix – Basic Overview</vt:lpstr>
      <vt:lpstr>Agenda - Delivery</vt:lpstr>
      <vt:lpstr>Definition   *From Basic 1&amp;2*</vt:lpstr>
      <vt:lpstr>Product Diagram(s) *From Basic 1&amp;2*</vt:lpstr>
      <vt:lpstr>Environment overviews (SDLC)</vt:lpstr>
      <vt:lpstr>Environment overviews (SDLC)</vt:lpstr>
      <vt:lpstr>Environment overviews (SDLC)</vt:lpstr>
      <vt:lpstr>Example issue/request and requirements</vt:lpstr>
      <vt:lpstr>Example issue/request and requirements (cont.)</vt:lpstr>
      <vt:lpstr>Example issue/request and requirements (cont.)</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How To:</vt:lpstr>
      <vt:lpstr>PowerPoint Presentation</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Remediation Timelines</dc:title>
  <dc:creator>Santelli, John C</dc:creator>
  <cp:lastModifiedBy>M, Ananth Raghav</cp:lastModifiedBy>
  <cp:revision>961</cp:revision>
  <cp:lastPrinted>2017-01-20T21:59:28Z</cp:lastPrinted>
  <dcterms:created xsi:type="dcterms:W3CDTF">2013-11-07T21:33:11Z</dcterms:created>
  <dcterms:modified xsi:type="dcterms:W3CDTF">2017-04-14T17:51:37Z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0x01010025B62CB943D5A849BE8D472611C232A0</vt:lpwstr>
  </property>
  <property fmtid="{D5CDD505-2E9C-101B-9397-08002B2CF9AE}" pid="3" name="TaxCatchAll">
    <vt:lpwstr>1;#UNV2020 - Drafts, Work-in-Progress and Working Files|b49f6905-4eb3-44d3-9a49-8bbf46918ee9</vt:lpwstr>
  </property>
  <property fmtid="{D5CDD505-2E9C-101B-9397-08002B2CF9AE}" pid="4" name="CWRMItemRecordClassificationTaxHTField0">
    <vt:lpwstr>UNV2020 - Drafts, Work-in-Progress and Working Files|b49f6905-4eb3-44d3-9a49-8bbf46918ee9</vt:lpwstr>
  </property>
  <property fmtid="{D5CDD505-2E9C-101B-9397-08002B2CF9AE}" pid="5" name="CWRMItemRecordClassification">
    <vt:lpwstr>1;#UNV2020 - Drafts, Work-in-Progress and Working Files|b49f6905-4eb3-44d3-9a49-8bbf46918ee9</vt:lpwstr>
  </property>
</Properties>
</file>